
<file path=[Content_Types].xml><?xml version="1.0" encoding="utf-8"?>
<Types xmlns="http://schemas.openxmlformats.org/package/2006/content-types">
  <Default Extension="xml" ContentType="application/xml"/>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5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10"/>
    <p:restoredTop sz="92534"/>
  </p:normalViewPr>
  <p:slideViewPr>
    <p:cSldViewPr snapToGrid="0" snapToObjects="1">
      <p:cViewPr varScale="1">
        <p:scale>
          <a:sx n="91" d="100"/>
          <a:sy n="91" d="100"/>
        </p:scale>
        <p:origin x="2008"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notesMaster" Target="notesMasters/notesMaster1.xml"/><Relationship Id="rId55" Type="http://schemas.openxmlformats.org/officeDocument/2006/relationships/presProps" Target="presProps.xml"/><Relationship Id="rId56" Type="http://schemas.openxmlformats.org/officeDocument/2006/relationships/viewProps" Target="viewProps.xml"/><Relationship Id="rId57" Type="http://schemas.openxmlformats.org/officeDocument/2006/relationships/theme" Target="theme/theme1.xml"/><Relationship Id="rId58"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849939196"/>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014330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Shape 6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0" name="Shape 70"/>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928485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Shape 7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6" name="Shape 7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85400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2" name="Shape 8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799530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Shape 8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0" name="Shape 90"/>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904606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Shape 9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0" name="Shape 100"/>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684725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Shape 11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2" name="Shape 11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6044498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8" name="Shape 11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3911971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0369311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Shape 14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 name="Shape 14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8720090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9" name="Shape 14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427376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Shape 15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6" name="Shape 15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383552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Shape 16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1" name="Shape 16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7732496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Shape 16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9" name="Shape 16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228898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Shape 17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5" name="Shape 17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9541970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Shape 18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3" name="Shape 18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929528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Shape 19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4" name="Shape 19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4272653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Shape 19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0" name="Shape 200"/>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20109727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Shape 20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6" name="Shape 20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3214904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Shape 21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7" name="Shape 21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013494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Shape 22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3" name="Shape 22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101139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Shape 23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2" name="Shape 23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6281658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Shape 24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1" name="Shape 24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5541012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Shape 24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9" name="Shape 24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2899430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Shape 25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56" name="Shape 25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2258954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Shape 26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62" name="Shape 26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6672398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Shape 26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69" name="Shape 26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405375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Shape 27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78" name="Shape 27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9293857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Shape 28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85" name="Shape 28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825582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Shape 28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90" name="Shape 290"/>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6501959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Shape 29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97" name="Shape 29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924340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Shape 30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7" name="Shape 30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9077797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Shape 31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14" name="Shape 31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3297576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Shape 33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32" name="Shape 33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750470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Shape 33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38" name="Shape 33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5511813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Shape 34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6" name="Shape 34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6083160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Shape 35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56" name="Shape 35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5916749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Shape 37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71" name="Shape 37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43183433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Shape 37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78" name="Shape 37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379704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Shape 38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85" name="Shape 38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7350694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Shape 39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3" name="Shape 39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6322237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Shape 40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02" name="Shape 40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48422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Shape 409"/>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10" name="Shape 410"/>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47777401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Shape 42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21" name="Shape 42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29944212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Shape 42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27" name="Shape 42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96265576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Shape 43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33" name="Shape 43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00654040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Shape 44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50" name="Shape 450"/>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1958153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Shape 45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56" name="Shape 45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91713984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Shape 46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65" name="Shape 46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42276053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Shape 47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74" name="Shape 47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0596962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Shape 48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81" name="Shape 48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76759443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Shape 49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97" name="Shape 49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0253679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9"/>
        <p:cNvGrpSpPr/>
        <p:nvPr/>
      </p:nvGrpSpPr>
      <p:grpSpPr>
        <a:xfrm>
          <a:off x="0" y="0"/>
          <a:ext cx="0" cy="0"/>
          <a:chOff x="0" y="0"/>
          <a:chExt cx="0" cy="0"/>
        </a:xfrm>
      </p:grpSpPr>
      <p:cxnSp>
        <p:nvCxnSpPr>
          <p:cNvPr id="10" name="Shape 10"/>
          <p:cNvCxnSpPr/>
          <p:nvPr/>
        </p:nvCxnSpPr>
        <p:spPr>
          <a:xfrm>
            <a:off x="7007735" y="3176887"/>
            <a:ext cx="562200" cy="0"/>
          </a:xfrm>
          <a:prstGeom prst="straightConnector1">
            <a:avLst/>
          </a:prstGeom>
          <a:noFill/>
          <a:ln w="76200" cap="flat" cmpd="sng">
            <a:solidFill>
              <a:schemeClr val="lt2"/>
            </a:solidFill>
            <a:prstDash val="solid"/>
            <a:round/>
            <a:headEnd type="none" w="med" len="med"/>
            <a:tailEnd type="none" w="med" len="med"/>
          </a:ln>
        </p:spPr>
      </p:cxnSp>
      <p:cxnSp>
        <p:nvCxnSpPr>
          <p:cNvPr id="11" name="Shape 11"/>
          <p:cNvCxnSpPr/>
          <p:nvPr/>
        </p:nvCxnSpPr>
        <p:spPr>
          <a:xfrm>
            <a:off x="1575034" y="3158251"/>
            <a:ext cx="562200" cy="0"/>
          </a:xfrm>
          <a:prstGeom prst="straightConnector1">
            <a:avLst/>
          </a:prstGeom>
          <a:noFill/>
          <a:ln w="76200" cap="flat" cmpd="sng">
            <a:solidFill>
              <a:schemeClr val="lt2"/>
            </a:solidFill>
            <a:prstDash val="solid"/>
            <a:round/>
            <a:headEnd type="none" w="med" len="med"/>
            <a:tailEnd type="none" w="med" len="med"/>
          </a:ln>
        </p:spPr>
      </p:cxnSp>
      <p:grpSp>
        <p:nvGrpSpPr>
          <p:cNvPr id="12" name="Shape 12"/>
          <p:cNvGrpSpPr/>
          <p:nvPr/>
        </p:nvGrpSpPr>
        <p:grpSpPr>
          <a:xfrm>
            <a:off x="1004144" y="1022025"/>
            <a:ext cx="7136667" cy="152400"/>
            <a:chOff x="1346428" y="1011300"/>
            <a:chExt cx="6452100" cy="152400"/>
          </a:xfrm>
        </p:grpSpPr>
        <p:cxnSp>
          <p:nvCxnSpPr>
            <p:cNvPr id="13" name="Shape 13"/>
            <p:cNvCxnSpPr/>
            <p:nvPr/>
          </p:nvCxnSpPr>
          <p:spPr>
            <a:xfrm rot="10800000">
              <a:off x="1346428" y="1011300"/>
              <a:ext cx="6452100" cy="0"/>
            </a:xfrm>
            <a:prstGeom prst="straightConnector1">
              <a:avLst/>
            </a:prstGeom>
            <a:noFill/>
            <a:ln w="76200" cap="flat" cmpd="sng">
              <a:solidFill>
                <a:schemeClr val="accent3"/>
              </a:solidFill>
              <a:prstDash val="solid"/>
              <a:round/>
              <a:headEnd type="none" w="med" len="med"/>
              <a:tailEnd type="none" w="med" len="med"/>
            </a:ln>
          </p:spPr>
        </p:cxnSp>
        <p:cxnSp>
          <p:nvCxnSpPr>
            <p:cNvPr id="14" name="Shape 14"/>
            <p:cNvCxnSpPr/>
            <p:nvPr/>
          </p:nvCxnSpPr>
          <p:spPr>
            <a:xfrm rot="10800000">
              <a:off x="1346428" y="1163700"/>
              <a:ext cx="6452100" cy="0"/>
            </a:xfrm>
            <a:prstGeom prst="straightConnector1">
              <a:avLst/>
            </a:prstGeom>
            <a:noFill/>
            <a:ln w="9525" cap="flat" cmpd="sng">
              <a:solidFill>
                <a:schemeClr val="accent3"/>
              </a:solidFill>
              <a:prstDash val="solid"/>
              <a:round/>
              <a:headEnd type="none" w="med" len="med"/>
              <a:tailEnd type="none" w="med" len="med"/>
            </a:ln>
          </p:spPr>
        </p:cxnSp>
      </p:grpSp>
      <p:grpSp>
        <p:nvGrpSpPr>
          <p:cNvPr id="15" name="Shape 15"/>
          <p:cNvGrpSpPr/>
          <p:nvPr/>
        </p:nvGrpSpPr>
        <p:grpSpPr>
          <a:xfrm>
            <a:off x="1004151" y="3969100"/>
            <a:ext cx="7136667" cy="152400"/>
            <a:chOff x="1346435" y="3969087"/>
            <a:chExt cx="6452100" cy="152400"/>
          </a:xfrm>
        </p:grpSpPr>
        <p:cxnSp>
          <p:nvCxnSpPr>
            <p:cNvPr id="16" name="Shape 16"/>
            <p:cNvCxnSpPr/>
            <p:nvPr/>
          </p:nvCxnSpPr>
          <p:spPr>
            <a:xfrm>
              <a:off x="1346435" y="4121487"/>
              <a:ext cx="6452100" cy="0"/>
            </a:xfrm>
            <a:prstGeom prst="straightConnector1">
              <a:avLst/>
            </a:prstGeom>
            <a:noFill/>
            <a:ln w="76200" cap="flat" cmpd="sng">
              <a:solidFill>
                <a:schemeClr val="accent3"/>
              </a:solidFill>
              <a:prstDash val="solid"/>
              <a:round/>
              <a:headEnd type="none" w="med" len="med"/>
              <a:tailEnd type="none" w="med" len="med"/>
            </a:ln>
          </p:spPr>
        </p:cxnSp>
        <p:cxnSp>
          <p:nvCxnSpPr>
            <p:cNvPr id="17" name="Shape 17"/>
            <p:cNvCxnSpPr/>
            <p:nvPr/>
          </p:nvCxnSpPr>
          <p:spPr>
            <a:xfrm>
              <a:off x="1346435" y="3969087"/>
              <a:ext cx="6452100" cy="0"/>
            </a:xfrm>
            <a:prstGeom prst="straightConnector1">
              <a:avLst/>
            </a:prstGeom>
            <a:noFill/>
            <a:ln w="9525" cap="flat" cmpd="sng">
              <a:solidFill>
                <a:schemeClr val="accent3"/>
              </a:solidFill>
              <a:prstDash val="solid"/>
              <a:round/>
              <a:headEnd type="none" w="med" len="med"/>
              <a:tailEnd type="none" w="med" len="med"/>
            </a:ln>
          </p:spPr>
        </p:cxnSp>
      </p:grpSp>
      <p:sp>
        <p:nvSpPr>
          <p:cNvPr id="18" name="Shape 18"/>
          <p:cNvSpPr txBox="1">
            <a:spLocks noGrp="1"/>
          </p:cNvSpPr>
          <p:nvPr>
            <p:ph type="ctrTitle"/>
          </p:nvPr>
        </p:nvSpPr>
        <p:spPr>
          <a:xfrm>
            <a:off x="1004150" y="1751764"/>
            <a:ext cx="7136700" cy="1022400"/>
          </a:xfrm>
          <a:prstGeom prst="rect">
            <a:avLst/>
          </a:prstGeom>
        </p:spPr>
        <p:txBody>
          <a:bodyPr lIns="91425" tIns="91425" rIns="91425" bIns="91425" anchor="b" anchorCtr="0"/>
          <a:lstStyle>
            <a:lvl1pPr lvl="0" algn="ctr">
              <a:spcBef>
                <a:spcPts val="0"/>
              </a:spcBef>
              <a:buSzPct val="100000"/>
              <a:defRPr sz="5400"/>
            </a:lvl1pPr>
            <a:lvl2pPr lvl="1" algn="ctr">
              <a:spcBef>
                <a:spcPts val="0"/>
              </a:spcBef>
              <a:buSzPct val="100000"/>
              <a:defRPr sz="5400"/>
            </a:lvl2pPr>
            <a:lvl3pPr lvl="2" algn="ctr">
              <a:spcBef>
                <a:spcPts val="0"/>
              </a:spcBef>
              <a:buSzPct val="100000"/>
              <a:defRPr sz="5400"/>
            </a:lvl3pPr>
            <a:lvl4pPr lvl="3" algn="ctr">
              <a:spcBef>
                <a:spcPts val="0"/>
              </a:spcBef>
              <a:buSzPct val="100000"/>
              <a:defRPr sz="5400"/>
            </a:lvl4pPr>
            <a:lvl5pPr lvl="4" algn="ctr">
              <a:spcBef>
                <a:spcPts val="0"/>
              </a:spcBef>
              <a:buSzPct val="100000"/>
              <a:defRPr sz="5400"/>
            </a:lvl5pPr>
            <a:lvl6pPr lvl="5" algn="ctr">
              <a:spcBef>
                <a:spcPts val="0"/>
              </a:spcBef>
              <a:buSzPct val="100000"/>
              <a:defRPr sz="5400"/>
            </a:lvl6pPr>
            <a:lvl7pPr lvl="6" algn="ctr">
              <a:spcBef>
                <a:spcPts val="0"/>
              </a:spcBef>
              <a:buSzPct val="100000"/>
              <a:defRPr sz="5400"/>
            </a:lvl7pPr>
            <a:lvl8pPr lvl="7" algn="ctr">
              <a:spcBef>
                <a:spcPts val="0"/>
              </a:spcBef>
              <a:buSzPct val="100000"/>
              <a:defRPr sz="5400"/>
            </a:lvl8pPr>
            <a:lvl9pPr lvl="8" algn="ctr">
              <a:spcBef>
                <a:spcPts val="0"/>
              </a:spcBef>
              <a:buSzPct val="100000"/>
              <a:defRPr sz="5400"/>
            </a:lvl9pPr>
          </a:lstStyle>
          <a:p>
            <a:endParaRPr/>
          </a:p>
        </p:txBody>
      </p:sp>
      <p:sp>
        <p:nvSpPr>
          <p:cNvPr id="19" name="Shape 19"/>
          <p:cNvSpPr txBox="1">
            <a:spLocks noGrp="1"/>
          </p:cNvSpPr>
          <p:nvPr>
            <p:ph type="subTitle" idx="1"/>
          </p:nvPr>
        </p:nvSpPr>
        <p:spPr>
          <a:xfrm>
            <a:off x="2137225" y="2850039"/>
            <a:ext cx="4870500" cy="7926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400"/>
            </a:lvl1pPr>
            <a:lvl2pPr lvl="1" algn="ctr">
              <a:lnSpc>
                <a:spcPct val="100000"/>
              </a:lnSpc>
              <a:spcBef>
                <a:spcPts val="0"/>
              </a:spcBef>
              <a:spcAft>
                <a:spcPts val="0"/>
              </a:spcAft>
              <a:buSzPct val="100000"/>
              <a:buNone/>
              <a:defRPr sz="2400"/>
            </a:lvl2pPr>
            <a:lvl3pPr lvl="2" algn="ctr">
              <a:lnSpc>
                <a:spcPct val="100000"/>
              </a:lnSpc>
              <a:spcBef>
                <a:spcPts val="0"/>
              </a:spcBef>
              <a:spcAft>
                <a:spcPts val="0"/>
              </a:spcAft>
              <a:buSzPct val="100000"/>
              <a:buNone/>
              <a:defRPr sz="2400"/>
            </a:lvl3pPr>
            <a:lvl4pPr lvl="3" algn="ctr">
              <a:lnSpc>
                <a:spcPct val="100000"/>
              </a:lnSpc>
              <a:spcBef>
                <a:spcPts val="0"/>
              </a:spcBef>
              <a:spcAft>
                <a:spcPts val="0"/>
              </a:spcAft>
              <a:buSzPct val="100000"/>
              <a:buNone/>
              <a:defRPr sz="2400"/>
            </a:lvl4pPr>
            <a:lvl5pPr lvl="4" algn="ctr">
              <a:lnSpc>
                <a:spcPct val="100000"/>
              </a:lnSpc>
              <a:spcBef>
                <a:spcPts val="0"/>
              </a:spcBef>
              <a:spcAft>
                <a:spcPts val="0"/>
              </a:spcAft>
              <a:buSzPct val="100000"/>
              <a:buNone/>
              <a:defRPr sz="2400"/>
            </a:lvl5pPr>
            <a:lvl6pPr lvl="5" algn="ctr">
              <a:lnSpc>
                <a:spcPct val="100000"/>
              </a:lnSpc>
              <a:spcBef>
                <a:spcPts val="0"/>
              </a:spcBef>
              <a:spcAft>
                <a:spcPts val="0"/>
              </a:spcAft>
              <a:buSzPct val="100000"/>
              <a:buNone/>
              <a:defRPr sz="2400"/>
            </a:lvl6pPr>
            <a:lvl7pPr lvl="6" algn="ctr">
              <a:lnSpc>
                <a:spcPct val="100000"/>
              </a:lnSpc>
              <a:spcBef>
                <a:spcPts val="0"/>
              </a:spcBef>
              <a:spcAft>
                <a:spcPts val="0"/>
              </a:spcAft>
              <a:buSzPct val="100000"/>
              <a:buNone/>
              <a:defRPr sz="2400"/>
            </a:lvl7pPr>
            <a:lvl8pPr lvl="7" algn="ctr">
              <a:lnSpc>
                <a:spcPct val="100000"/>
              </a:lnSpc>
              <a:spcBef>
                <a:spcPts val="0"/>
              </a:spcBef>
              <a:spcAft>
                <a:spcPts val="0"/>
              </a:spcAft>
              <a:buSzPct val="100000"/>
              <a:buNone/>
              <a:defRPr sz="2400"/>
            </a:lvl8pPr>
            <a:lvl9pPr lvl="8" algn="ctr">
              <a:lnSpc>
                <a:spcPct val="100000"/>
              </a:lnSpc>
              <a:spcBef>
                <a:spcPts val="0"/>
              </a:spcBef>
              <a:spcAft>
                <a:spcPts val="0"/>
              </a:spcAft>
              <a:buSzPct val="100000"/>
              <a:buNone/>
              <a:defRPr sz="2400"/>
            </a:lvl9pPr>
          </a:lstStyle>
          <a:p>
            <a:endParaRPr/>
          </a:p>
        </p:txBody>
      </p:sp>
      <p:sp>
        <p:nvSpPr>
          <p:cNvPr id="20" name="Shape 20"/>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1"/>
        <p:cNvGrpSpPr/>
        <p:nvPr/>
      </p:nvGrpSpPr>
      <p:grpSpPr>
        <a:xfrm>
          <a:off x="0" y="0"/>
          <a:ext cx="0" cy="0"/>
          <a:chOff x="0" y="0"/>
          <a:chExt cx="0" cy="0"/>
        </a:xfrm>
      </p:grpSpPr>
      <p:sp>
        <p:nvSpPr>
          <p:cNvPr id="22" name="Shape 22"/>
          <p:cNvSpPr/>
          <p:nvPr/>
        </p:nvSpPr>
        <p:spPr>
          <a:xfrm>
            <a:off x="-50" y="2571900"/>
            <a:ext cx="9144000" cy="2571600"/>
          </a:xfrm>
          <a:prstGeom prst="rect">
            <a:avLst/>
          </a:prstGeom>
          <a:solidFill>
            <a:schemeClr val="accent3"/>
          </a:solidFill>
          <a:ln>
            <a:noFill/>
          </a:ln>
        </p:spPr>
        <p:txBody>
          <a:bodyPr lIns="91425" tIns="91425" rIns="91425" bIns="91425" anchor="ctr" anchorCtr="0">
            <a:noAutofit/>
          </a:bodyPr>
          <a:lstStyle/>
          <a:p>
            <a:pPr lvl="0">
              <a:spcBef>
                <a:spcPts val="0"/>
              </a:spcBef>
              <a:buNone/>
            </a:pPr>
            <a:endParaRPr/>
          </a:p>
        </p:txBody>
      </p:sp>
      <p:sp>
        <p:nvSpPr>
          <p:cNvPr id="23" name="Shape 23"/>
          <p:cNvSpPr txBox="1">
            <a:spLocks noGrp="1"/>
          </p:cNvSpPr>
          <p:nvPr>
            <p:ph type="title"/>
          </p:nvPr>
        </p:nvSpPr>
        <p:spPr>
          <a:xfrm>
            <a:off x="311700" y="814800"/>
            <a:ext cx="8571300" cy="942000"/>
          </a:xfrm>
          <a:prstGeom prst="rect">
            <a:avLst/>
          </a:prstGeom>
        </p:spPr>
        <p:txBody>
          <a:bodyPr lIns="91425" tIns="91425" rIns="91425" bIns="91425" anchor="ctr"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24" name="Shape 24"/>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solidFill>
                  <a:schemeClr val="lt1"/>
                </a:solidFill>
              </a:rPr>
              <a:t>‹#›</a:t>
            </a:fld>
            <a:endParaRPr lang="en">
              <a:solidFill>
                <a:schemeClr val="lt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25"/>
        <p:cNvGrpSpPr/>
        <p:nvPr/>
      </p:nvGrpSpPr>
      <p:grpSpPr>
        <a:xfrm>
          <a:off x="0" y="0"/>
          <a:ext cx="0" cy="0"/>
          <a:chOff x="0" y="0"/>
          <a:chExt cx="0" cy="0"/>
        </a:xfrm>
      </p:grpSpPr>
      <p:sp>
        <p:nvSpPr>
          <p:cNvPr id="26" name="Shape 26"/>
          <p:cNvSpPr/>
          <p:nvPr/>
        </p:nvSpPr>
        <p:spPr>
          <a:xfrm>
            <a:off x="-75" y="5045700"/>
            <a:ext cx="9144000" cy="97800"/>
          </a:xfrm>
          <a:prstGeom prst="rect">
            <a:avLst/>
          </a:prstGeom>
          <a:solidFill>
            <a:schemeClr val="accent3"/>
          </a:solidFill>
          <a:ln>
            <a:noFill/>
          </a:ln>
        </p:spPr>
        <p:txBody>
          <a:bodyPr lIns="91425" tIns="91425" rIns="91425" bIns="91425" anchor="ctr" anchorCtr="0">
            <a:noAutofit/>
          </a:bodyPr>
          <a:lstStyle/>
          <a:p>
            <a:pPr lvl="0">
              <a:spcBef>
                <a:spcPts val="0"/>
              </a:spcBef>
              <a:buNone/>
            </a:pPr>
            <a:endParaRPr/>
          </a:p>
        </p:txBody>
      </p:sp>
      <p:sp>
        <p:nvSpPr>
          <p:cNvPr id="27" name="Shape 27"/>
          <p:cNvSpPr txBox="1">
            <a:spLocks noGrp="1"/>
          </p:cNvSpPr>
          <p:nvPr>
            <p:ph type="title"/>
          </p:nvPr>
        </p:nvSpPr>
        <p:spPr>
          <a:xfrm>
            <a:off x="311700" y="445025"/>
            <a:ext cx="8520600" cy="707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 name="Shape 28"/>
          <p:cNvSpPr txBox="1">
            <a:spLocks noGrp="1"/>
          </p:cNvSpPr>
          <p:nvPr>
            <p:ph type="body" idx="1"/>
          </p:nvPr>
        </p:nvSpPr>
        <p:spPr>
          <a:xfrm>
            <a:off x="311700" y="1266325"/>
            <a:ext cx="8520600" cy="33027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9" name="Shape 29"/>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30"/>
        <p:cNvGrpSpPr/>
        <p:nvPr/>
      </p:nvGrpSpPr>
      <p:grpSpPr>
        <a:xfrm>
          <a:off x="0" y="0"/>
          <a:ext cx="0" cy="0"/>
          <a:chOff x="0" y="0"/>
          <a:chExt cx="0" cy="0"/>
        </a:xfrm>
      </p:grpSpPr>
      <p:sp>
        <p:nvSpPr>
          <p:cNvPr id="31" name="Shape 31"/>
          <p:cNvSpPr txBox="1">
            <a:spLocks noGrp="1"/>
          </p:cNvSpPr>
          <p:nvPr>
            <p:ph type="title"/>
          </p:nvPr>
        </p:nvSpPr>
        <p:spPr>
          <a:xfrm>
            <a:off x="311700" y="445025"/>
            <a:ext cx="8520600" cy="707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2" name="Shape 32"/>
          <p:cNvSpPr txBox="1">
            <a:spLocks noGrp="1"/>
          </p:cNvSpPr>
          <p:nvPr>
            <p:ph type="body" idx="1"/>
          </p:nvPr>
        </p:nvSpPr>
        <p:spPr>
          <a:xfrm>
            <a:off x="311700" y="1266175"/>
            <a:ext cx="3999900" cy="33027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3" name="Shape 33"/>
          <p:cNvSpPr txBox="1">
            <a:spLocks noGrp="1"/>
          </p:cNvSpPr>
          <p:nvPr>
            <p:ph type="body" idx="2"/>
          </p:nvPr>
        </p:nvSpPr>
        <p:spPr>
          <a:xfrm>
            <a:off x="4832400" y="1266175"/>
            <a:ext cx="3999900" cy="33027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4" name="Shape 34"/>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35"/>
        <p:cNvGrpSpPr/>
        <p:nvPr/>
      </p:nvGrpSpPr>
      <p:grpSpPr>
        <a:xfrm>
          <a:off x="0" y="0"/>
          <a:ext cx="0" cy="0"/>
          <a:chOff x="0" y="0"/>
          <a:chExt cx="0" cy="0"/>
        </a:xfrm>
      </p:grpSpPr>
      <p:sp>
        <p:nvSpPr>
          <p:cNvPr id="36" name="Shape 36"/>
          <p:cNvSpPr txBox="1">
            <a:spLocks noGrp="1"/>
          </p:cNvSpPr>
          <p:nvPr>
            <p:ph type="title"/>
          </p:nvPr>
        </p:nvSpPr>
        <p:spPr>
          <a:xfrm>
            <a:off x="311700" y="445025"/>
            <a:ext cx="8520600" cy="707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7" name="Shape 37"/>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38"/>
        <p:cNvGrpSpPr/>
        <p:nvPr/>
      </p:nvGrpSpPr>
      <p:grpSpPr>
        <a:xfrm>
          <a:off x="0" y="0"/>
          <a:ext cx="0" cy="0"/>
          <a:chOff x="0" y="0"/>
          <a:chExt cx="0" cy="0"/>
        </a:xfrm>
      </p:grpSpPr>
      <p:sp>
        <p:nvSpPr>
          <p:cNvPr id="39" name="Shape 39"/>
          <p:cNvSpPr txBox="1">
            <a:spLocks noGrp="1"/>
          </p:cNvSpPr>
          <p:nvPr>
            <p:ph type="title"/>
          </p:nvPr>
        </p:nvSpPr>
        <p:spPr>
          <a:xfrm>
            <a:off x="311700" y="555600"/>
            <a:ext cx="2808000" cy="755700"/>
          </a:xfrm>
          <a:prstGeom prst="rect">
            <a:avLst/>
          </a:prstGeom>
        </p:spPr>
        <p:txBody>
          <a:bodyPr lIns="91425" tIns="91425" rIns="91425" bIns="91425" anchor="b" anchorCtr="0"/>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40" name="Shape 40"/>
          <p:cNvSpPr txBox="1">
            <a:spLocks noGrp="1"/>
          </p:cNvSpPr>
          <p:nvPr>
            <p:ph type="body" idx="1"/>
          </p:nvPr>
        </p:nvSpPr>
        <p:spPr>
          <a:xfrm>
            <a:off x="311700" y="1389600"/>
            <a:ext cx="2808000" cy="3179400"/>
          </a:xfrm>
          <a:prstGeom prst="rect">
            <a:avLst/>
          </a:prstGeom>
        </p:spPr>
        <p:txBody>
          <a:bodyPr lIns="91425" tIns="91425" rIns="91425" bIns="91425" anchor="t" anchorCtr="0"/>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41" name="Shape 41"/>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Main point">
    <p:bg>
      <p:bgPr>
        <a:solidFill>
          <a:schemeClr val="accent6"/>
        </a:solidFill>
        <a:effectLst/>
      </p:bgPr>
    </p:bg>
    <p:spTree>
      <p:nvGrpSpPr>
        <p:cNvPr id="1" name="Shape 42"/>
        <p:cNvGrpSpPr/>
        <p:nvPr/>
      </p:nvGrpSpPr>
      <p:grpSpPr>
        <a:xfrm>
          <a:off x="0" y="0"/>
          <a:ext cx="0" cy="0"/>
          <a:chOff x="0" y="0"/>
          <a:chExt cx="0" cy="0"/>
        </a:xfrm>
      </p:grpSpPr>
      <p:sp>
        <p:nvSpPr>
          <p:cNvPr id="43" name="Shape 43"/>
          <p:cNvSpPr txBox="1">
            <a:spLocks noGrp="1"/>
          </p:cNvSpPr>
          <p:nvPr>
            <p:ph type="title"/>
          </p:nvPr>
        </p:nvSpPr>
        <p:spPr>
          <a:xfrm>
            <a:off x="490250" y="526350"/>
            <a:ext cx="5613600" cy="4090800"/>
          </a:xfrm>
          <a:prstGeom prst="rect">
            <a:avLst/>
          </a:prstGeom>
        </p:spPr>
        <p:txBody>
          <a:bodyPr lIns="91425" tIns="91425" rIns="91425" bIns="91425" anchor="ctr" anchorCtr="0"/>
          <a:lstStyle>
            <a:lvl1pPr lvl="0">
              <a:spcBef>
                <a:spcPts val="0"/>
              </a:spcBef>
              <a:buClr>
                <a:schemeClr val="dk2"/>
              </a:buClr>
              <a:buSzPct val="100000"/>
              <a:defRPr sz="5400" b="0">
                <a:solidFill>
                  <a:schemeClr val="dk2"/>
                </a:solidFill>
              </a:defRPr>
            </a:lvl1pPr>
            <a:lvl2pPr lvl="1">
              <a:spcBef>
                <a:spcPts val="0"/>
              </a:spcBef>
              <a:buClr>
                <a:schemeClr val="dk2"/>
              </a:buClr>
              <a:buSzPct val="100000"/>
              <a:defRPr sz="5400" b="0">
                <a:solidFill>
                  <a:schemeClr val="dk2"/>
                </a:solidFill>
              </a:defRPr>
            </a:lvl2pPr>
            <a:lvl3pPr lvl="2">
              <a:spcBef>
                <a:spcPts val="0"/>
              </a:spcBef>
              <a:buClr>
                <a:schemeClr val="dk2"/>
              </a:buClr>
              <a:buSzPct val="100000"/>
              <a:defRPr sz="5400" b="0">
                <a:solidFill>
                  <a:schemeClr val="dk2"/>
                </a:solidFill>
              </a:defRPr>
            </a:lvl3pPr>
            <a:lvl4pPr lvl="3">
              <a:spcBef>
                <a:spcPts val="0"/>
              </a:spcBef>
              <a:buClr>
                <a:schemeClr val="dk2"/>
              </a:buClr>
              <a:buSzPct val="100000"/>
              <a:defRPr sz="5400" b="0">
                <a:solidFill>
                  <a:schemeClr val="dk2"/>
                </a:solidFill>
              </a:defRPr>
            </a:lvl4pPr>
            <a:lvl5pPr lvl="4">
              <a:spcBef>
                <a:spcPts val="0"/>
              </a:spcBef>
              <a:buClr>
                <a:schemeClr val="dk2"/>
              </a:buClr>
              <a:buSzPct val="100000"/>
              <a:defRPr sz="5400" b="0">
                <a:solidFill>
                  <a:schemeClr val="dk2"/>
                </a:solidFill>
              </a:defRPr>
            </a:lvl5pPr>
            <a:lvl6pPr lvl="5">
              <a:spcBef>
                <a:spcPts val="0"/>
              </a:spcBef>
              <a:buClr>
                <a:schemeClr val="dk2"/>
              </a:buClr>
              <a:buSzPct val="100000"/>
              <a:defRPr sz="5400" b="0">
                <a:solidFill>
                  <a:schemeClr val="dk2"/>
                </a:solidFill>
              </a:defRPr>
            </a:lvl6pPr>
            <a:lvl7pPr lvl="6">
              <a:spcBef>
                <a:spcPts val="0"/>
              </a:spcBef>
              <a:buClr>
                <a:schemeClr val="dk2"/>
              </a:buClr>
              <a:buSzPct val="100000"/>
              <a:defRPr sz="5400" b="0">
                <a:solidFill>
                  <a:schemeClr val="dk2"/>
                </a:solidFill>
              </a:defRPr>
            </a:lvl7pPr>
            <a:lvl8pPr lvl="7">
              <a:spcBef>
                <a:spcPts val="0"/>
              </a:spcBef>
              <a:buClr>
                <a:schemeClr val="dk2"/>
              </a:buClr>
              <a:buSzPct val="100000"/>
              <a:defRPr sz="5400" b="0">
                <a:solidFill>
                  <a:schemeClr val="dk2"/>
                </a:solidFill>
              </a:defRPr>
            </a:lvl8pPr>
            <a:lvl9pPr lvl="8">
              <a:spcBef>
                <a:spcPts val="0"/>
              </a:spcBef>
              <a:buClr>
                <a:schemeClr val="dk2"/>
              </a:buClr>
              <a:buSzPct val="100000"/>
              <a:defRPr sz="5400" b="0">
                <a:solidFill>
                  <a:schemeClr val="dk2"/>
                </a:solidFill>
              </a:defRPr>
            </a:lvl9pPr>
          </a:lstStyle>
          <a:p>
            <a:endParaRPr/>
          </a:p>
        </p:txBody>
      </p:sp>
      <p:sp>
        <p:nvSpPr>
          <p:cNvPr id="44" name="Shape 44"/>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45"/>
        <p:cNvGrpSpPr/>
        <p:nvPr/>
      </p:nvGrpSpPr>
      <p:grpSpPr>
        <a:xfrm>
          <a:off x="0" y="0"/>
          <a:ext cx="0" cy="0"/>
          <a:chOff x="0" y="0"/>
          <a:chExt cx="0" cy="0"/>
        </a:xfrm>
      </p:grpSpPr>
      <p:sp>
        <p:nvSpPr>
          <p:cNvPr id="46" name="Shape 46"/>
          <p:cNvSpPr/>
          <p:nvPr/>
        </p:nvSpPr>
        <p:spPr>
          <a:xfrm>
            <a:off x="4572000" y="0"/>
            <a:ext cx="4572000" cy="5143500"/>
          </a:xfrm>
          <a:prstGeom prst="rect">
            <a:avLst/>
          </a:prstGeom>
          <a:solidFill>
            <a:schemeClr val="accent3"/>
          </a:solidFill>
          <a:ln>
            <a:noFill/>
          </a:ln>
        </p:spPr>
        <p:txBody>
          <a:bodyPr lIns="91425" tIns="91425" rIns="91425" bIns="91425" anchor="ctr" anchorCtr="0">
            <a:noAutofit/>
          </a:bodyPr>
          <a:lstStyle/>
          <a:p>
            <a:pPr lvl="0">
              <a:spcBef>
                <a:spcPts val="0"/>
              </a:spcBef>
              <a:buNone/>
            </a:pPr>
            <a:endParaRPr/>
          </a:p>
        </p:txBody>
      </p:sp>
      <p:cxnSp>
        <p:nvCxnSpPr>
          <p:cNvPr id="47" name="Shape 47"/>
          <p:cNvCxnSpPr/>
          <p:nvPr/>
        </p:nvCxnSpPr>
        <p:spPr>
          <a:xfrm>
            <a:off x="5029675" y="4495500"/>
            <a:ext cx="468300" cy="0"/>
          </a:xfrm>
          <a:prstGeom prst="straightConnector1">
            <a:avLst/>
          </a:prstGeom>
          <a:noFill/>
          <a:ln w="19050" cap="flat" cmpd="sng">
            <a:solidFill>
              <a:schemeClr val="lt1"/>
            </a:solidFill>
            <a:prstDash val="solid"/>
            <a:round/>
            <a:headEnd type="none" w="med" len="med"/>
            <a:tailEnd type="none" w="med" len="med"/>
          </a:ln>
        </p:spPr>
      </p:cxnSp>
      <p:sp>
        <p:nvSpPr>
          <p:cNvPr id="48" name="Shape 48"/>
          <p:cNvSpPr txBox="1">
            <a:spLocks noGrp="1"/>
          </p:cNvSpPr>
          <p:nvPr>
            <p:ph type="title"/>
          </p:nvPr>
        </p:nvSpPr>
        <p:spPr>
          <a:xfrm>
            <a:off x="265500" y="1039675"/>
            <a:ext cx="4045200" cy="1675800"/>
          </a:xfrm>
          <a:prstGeom prst="rect">
            <a:avLst/>
          </a:prstGeom>
        </p:spPr>
        <p:txBody>
          <a:bodyPr lIns="91425" tIns="91425" rIns="91425" bIns="91425" anchor="b" anchorCtr="0"/>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49" name="Shape 49"/>
          <p:cNvSpPr txBox="1">
            <a:spLocks noGrp="1"/>
          </p:cNvSpPr>
          <p:nvPr>
            <p:ph type="subTitle" idx="1"/>
          </p:nvPr>
        </p:nvSpPr>
        <p:spPr>
          <a:xfrm>
            <a:off x="265500" y="2726875"/>
            <a:ext cx="4045200" cy="12351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50" name="Shape 50"/>
          <p:cNvSpPr txBox="1">
            <a:spLocks noGrp="1"/>
          </p:cNvSpPr>
          <p:nvPr>
            <p:ph type="body" idx="2"/>
          </p:nvPr>
        </p:nvSpPr>
        <p:spPr>
          <a:xfrm>
            <a:off x="4939500" y="724200"/>
            <a:ext cx="3837000" cy="3695100"/>
          </a:xfrm>
          <a:prstGeom prst="rect">
            <a:avLst/>
          </a:prstGeom>
        </p:spPr>
        <p:txBody>
          <a:bodyPr lIns="91425" tIns="91425" rIns="91425" bIns="91425" anchor="ctr" anchorCtr="0"/>
          <a:lstStyle>
            <a:lvl1pPr lvl="0">
              <a:spcBef>
                <a:spcPts val="0"/>
              </a:spcBef>
              <a:buClr>
                <a:schemeClr val="lt1"/>
              </a:buClr>
              <a:defRPr>
                <a:solidFill>
                  <a:schemeClr val="lt1"/>
                </a:solidFill>
              </a:defRPr>
            </a:lvl1pPr>
            <a:lvl2pPr lvl="1">
              <a:spcBef>
                <a:spcPts val="0"/>
              </a:spcBef>
              <a:buClr>
                <a:schemeClr val="lt1"/>
              </a:buClr>
              <a:defRPr>
                <a:solidFill>
                  <a:schemeClr val="lt1"/>
                </a:solidFill>
              </a:defRPr>
            </a:lvl2pPr>
            <a:lvl3pPr lvl="2">
              <a:spcBef>
                <a:spcPts val="0"/>
              </a:spcBef>
              <a:buClr>
                <a:schemeClr val="lt1"/>
              </a:buClr>
              <a:defRPr>
                <a:solidFill>
                  <a:schemeClr val="lt1"/>
                </a:solidFill>
              </a:defRPr>
            </a:lvl3pPr>
            <a:lvl4pPr lvl="3">
              <a:spcBef>
                <a:spcPts val="0"/>
              </a:spcBef>
              <a:buClr>
                <a:schemeClr val="lt1"/>
              </a:buClr>
              <a:defRPr>
                <a:solidFill>
                  <a:schemeClr val="lt1"/>
                </a:solidFill>
              </a:defRPr>
            </a:lvl4pPr>
            <a:lvl5pPr lvl="4">
              <a:spcBef>
                <a:spcPts val="0"/>
              </a:spcBef>
              <a:buClr>
                <a:schemeClr val="lt1"/>
              </a:buClr>
              <a:defRPr>
                <a:solidFill>
                  <a:schemeClr val="lt1"/>
                </a:solidFill>
              </a:defRPr>
            </a:lvl5pPr>
            <a:lvl6pPr lvl="5">
              <a:spcBef>
                <a:spcPts val="0"/>
              </a:spcBef>
              <a:buClr>
                <a:schemeClr val="lt1"/>
              </a:buClr>
              <a:defRPr>
                <a:solidFill>
                  <a:schemeClr val="lt1"/>
                </a:solidFill>
              </a:defRPr>
            </a:lvl6pPr>
            <a:lvl7pPr lvl="6">
              <a:spcBef>
                <a:spcPts val="0"/>
              </a:spcBef>
              <a:buClr>
                <a:schemeClr val="lt1"/>
              </a:buClr>
              <a:defRPr>
                <a:solidFill>
                  <a:schemeClr val="lt1"/>
                </a:solidFill>
              </a:defRPr>
            </a:lvl7pPr>
            <a:lvl8pPr lvl="7">
              <a:spcBef>
                <a:spcPts val="0"/>
              </a:spcBef>
              <a:buClr>
                <a:schemeClr val="lt1"/>
              </a:buClr>
              <a:defRPr>
                <a:solidFill>
                  <a:schemeClr val="lt1"/>
                </a:solidFill>
              </a:defRPr>
            </a:lvl8pPr>
            <a:lvl9pPr lvl="8">
              <a:spcBef>
                <a:spcPts val="0"/>
              </a:spcBef>
              <a:buClr>
                <a:schemeClr val="lt1"/>
              </a:buClr>
              <a:defRPr>
                <a:solidFill>
                  <a:schemeClr val="lt1"/>
                </a:solidFill>
              </a:defRPr>
            </a:lvl9pPr>
          </a:lstStyle>
          <a:p>
            <a:endParaRPr/>
          </a:p>
        </p:txBody>
      </p:sp>
      <p:sp>
        <p:nvSpPr>
          <p:cNvPr id="51" name="Shape 51"/>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solidFill>
                  <a:schemeClr val="lt1"/>
                </a:solidFill>
              </a:rPr>
              <a:t>‹#›</a:t>
            </a:fld>
            <a:endParaRPr lang="en">
              <a:solidFill>
                <a:schemeClr val="lt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aption">
    <p:spTree>
      <p:nvGrpSpPr>
        <p:cNvPr id="1" name="Shape 52"/>
        <p:cNvGrpSpPr/>
        <p:nvPr/>
      </p:nvGrpSpPr>
      <p:grpSpPr>
        <a:xfrm>
          <a:off x="0" y="0"/>
          <a:ext cx="0" cy="0"/>
          <a:chOff x="0" y="0"/>
          <a:chExt cx="0" cy="0"/>
        </a:xfrm>
      </p:grpSpPr>
      <p:sp>
        <p:nvSpPr>
          <p:cNvPr id="53" name="Shape 53"/>
          <p:cNvSpPr txBox="1">
            <a:spLocks noGrp="1"/>
          </p:cNvSpPr>
          <p:nvPr>
            <p:ph type="body" idx="1"/>
          </p:nvPr>
        </p:nvSpPr>
        <p:spPr>
          <a:xfrm>
            <a:off x="311700" y="4230725"/>
            <a:ext cx="5998800" cy="598800"/>
          </a:xfrm>
          <a:prstGeom prst="rect">
            <a:avLst/>
          </a:prstGeom>
        </p:spPr>
        <p:txBody>
          <a:bodyPr lIns="91425" tIns="91425" rIns="91425" bIns="91425" anchor="ctr" anchorCtr="0"/>
          <a:lstStyle>
            <a:lvl1pPr lvl="0">
              <a:lnSpc>
                <a:spcPct val="100000"/>
              </a:lnSpc>
              <a:spcBef>
                <a:spcPts val="0"/>
              </a:spcBef>
              <a:spcAft>
                <a:spcPts val="0"/>
              </a:spcAft>
              <a:buSzPct val="100000"/>
              <a:buFont typeface="PT Sans Narrow"/>
              <a:buNone/>
              <a:defRPr sz="2400">
                <a:latin typeface="PT Sans Narrow"/>
                <a:ea typeface="PT Sans Narrow"/>
                <a:cs typeface="PT Sans Narrow"/>
                <a:sym typeface="PT Sans Narrow"/>
              </a:defRPr>
            </a:lvl1pPr>
          </a:lstStyle>
          <a:p>
            <a:endParaRPr/>
          </a:p>
        </p:txBody>
      </p:sp>
      <p:sp>
        <p:nvSpPr>
          <p:cNvPr id="54" name="Shape 54"/>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number">
    <p:spTree>
      <p:nvGrpSpPr>
        <p:cNvPr id="1" name="Shape 55"/>
        <p:cNvGrpSpPr/>
        <p:nvPr/>
      </p:nvGrpSpPr>
      <p:grpSpPr>
        <a:xfrm>
          <a:off x="0" y="0"/>
          <a:ext cx="0" cy="0"/>
          <a:chOff x="0" y="0"/>
          <a:chExt cx="0" cy="0"/>
        </a:xfrm>
      </p:grpSpPr>
      <p:sp>
        <p:nvSpPr>
          <p:cNvPr id="56" name="Shape 56"/>
          <p:cNvSpPr/>
          <p:nvPr/>
        </p:nvSpPr>
        <p:spPr>
          <a:xfrm>
            <a:off x="-75" y="5045700"/>
            <a:ext cx="9144000" cy="97800"/>
          </a:xfrm>
          <a:prstGeom prst="rect">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57" name="Shape 57"/>
          <p:cNvSpPr txBox="1">
            <a:spLocks noGrp="1"/>
          </p:cNvSpPr>
          <p:nvPr>
            <p:ph type="title"/>
          </p:nvPr>
        </p:nvSpPr>
        <p:spPr>
          <a:xfrm>
            <a:off x="311700" y="1304850"/>
            <a:ext cx="8520600" cy="1538400"/>
          </a:xfrm>
          <a:prstGeom prst="rect">
            <a:avLst/>
          </a:prstGeom>
        </p:spPr>
        <p:txBody>
          <a:bodyPr lIns="91425" tIns="91425" rIns="91425" bIns="91425" anchor="ctr" anchorCtr="0"/>
          <a:lstStyle>
            <a:lvl1pPr lvl="0" algn="ctr">
              <a:spcBef>
                <a:spcPts val="0"/>
              </a:spcBef>
              <a:buClr>
                <a:schemeClr val="accent3"/>
              </a:buClr>
              <a:buSzPct val="100000"/>
              <a:defRPr sz="13000">
                <a:solidFill>
                  <a:schemeClr val="accent3"/>
                </a:solidFill>
              </a:defRPr>
            </a:lvl1pPr>
            <a:lvl2pPr lvl="1" algn="ctr">
              <a:spcBef>
                <a:spcPts val="0"/>
              </a:spcBef>
              <a:buClr>
                <a:schemeClr val="accent3"/>
              </a:buClr>
              <a:buSzPct val="100000"/>
              <a:defRPr sz="13000">
                <a:solidFill>
                  <a:schemeClr val="accent3"/>
                </a:solidFill>
              </a:defRPr>
            </a:lvl2pPr>
            <a:lvl3pPr lvl="2" algn="ctr">
              <a:spcBef>
                <a:spcPts val="0"/>
              </a:spcBef>
              <a:buClr>
                <a:schemeClr val="accent3"/>
              </a:buClr>
              <a:buSzPct val="100000"/>
              <a:defRPr sz="13000">
                <a:solidFill>
                  <a:schemeClr val="accent3"/>
                </a:solidFill>
              </a:defRPr>
            </a:lvl3pPr>
            <a:lvl4pPr lvl="3" algn="ctr">
              <a:spcBef>
                <a:spcPts val="0"/>
              </a:spcBef>
              <a:buClr>
                <a:schemeClr val="accent3"/>
              </a:buClr>
              <a:buSzPct val="100000"/>
              <a:defRPr sz="13000">
                <a:solidFill>
                  <a:schemeClr val="accent3"/>
                </a:solidFill>
              </a:defRPr>
            </a:lvl4pPr>
            <a:lvl5pPr lvl="4" algn="ctr">
              <a:spcBef>
                <a:spcPts val="0"/>
              </a:spcBef>
              <a:buClr>
                <a:schemeClr val="accent3"/>
              </a:buClr>
              <a:buSzPct val="100000"/>
              <a:defRPr sz="13000">
                <a:solidFill>
                  <a:schemeClr val="accent3"/>
                </a:solidFill>
              </a:defRPr>
            </a:lvl5pPr>
            <a:lvl6pPr lvl="5" algn="ctr">
              <a:spcBef>
                <a:spcPts val="0"/>
              </a:spcBef>
              <a:buClr>
                <a:schemeClr val="accent3"/>
              </a:buClr>
              <a:buSzPct val="100000"/>
              <a:defRPr sz="13000">
                <a:solidFill>
                  <a:schemeClr val="accent3"/>
                </a:solidFill>
              </a:defRPr>
            </a:lvl6pPr>
            <a:lvl7pPr lvl="6" algn="ctr">
              <a:spcBef>
                <a:spcPts val="0"/>
              </a:spcBef>
              <a:buClr>
                <a:schemeClr val="accent3"/>
              </a:buClr>
              <a:buSzPct val="100000"/>
              <a:defRPr sz="13000">
                <a:solidFill>
                  <a:schemeClr val="accent3"/>
                </a:solidFill>
              </a:defRPr>
            </a:lvl7pPr>
            <a:lvl8pPr lvl="7" algn="ctr">
              <a:spcBef>
                <a:spcPts val="0"/>
              </a:spcBef>
              <a:buClr>
                <a:schemeClr val="accent3"/>
              </a:buClr>
              <a:buSzPct val="100000"/>
              <a:defRPr sz="13000">
                <a:solidFill>
                  <a:schemeClr val="accent3"/>
                </a:solidFill>
              </a:defRPr>
            </a:lvl8pPr>
            <a:lvl9pPr lvl="8" algn="ctr">
              <a:spcBef>
                <a:spcPts val="0"/>
              </a:spcBef>
              <a:buClr>
                <a:schemeClr val="accent3"/>
              </a:buClr>
              <a:buSzPct val="100000"/>
              <a:defRPr sz="13000">
                <a:solidFill>
                  <a:schemeClr val="accent3"/>
                </a:solidFill>
              </a:defRPr>
            </a:lvl9pPr>
          </a:lstStyle>
          <a:p>
            <a:endParaRPr/>
          </a:p>
        </p:txBody>
      </p:sp>
      <p:sp>
        <p:nvSpPr>
          <p:cNvPr id="58" name="Shape 58"/>
          <p:cNvSpPr txBox="1">
            <a:spLocks noGrp="1"/>
          </p:cNvSpPr>
          <p:nvPr>
            <p:ph type="body" idx="1"/>
          </p:nvPr>
        </p:nvSpPr>
        <p:spPr>
          <a:xfrm>
            <a:off x="311700" y="2995650"/>
            <a:ext cx="8520600" cy="1071600"/>
          </a:xfrm>
          <a:prstGeom prst="rect">
            <a:avLst/>
          </a:prstGeom>
        </p:spPr>
        <p:txBody>
          <a:bodyPr lIns="91425" tIns="91425" rIns="91425" bIns="91425" anchor="t"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59" name="Shape 59"/>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60"/>
        <p:cNvGrpSpPr/>
        <p:nvPr/>
      </p:nvGrpSpPr>
      <p:grpSpPr>
        <a:xfrm>
          <a:off x="0" y="0"/>
          <a:ext cx="0" cy="0"/>
          <a:chOff x="0" y="0"/>
          <a:chExt cx="0" cy="0"/>
        </a:xfrm>
      </p:grpSpPr>
      <p:sp>
        <p:nvSpPr>
          <p:cNvPr id="61" name="Shape 61"/>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11700" y="445025"/>
            <a:ext cx="8520600" cy="707400"/>
          </a:xfrm>
          <a:prstGeom prst="rect">
            <a:avLst/>
          </a:prstGeom>
          <a:noFill/>
          <a:ln>
            <a:noFill/>
          </a:ln>
        </p:spPr>
        <p:txBody>
          <a:bodyPr lIns="91425" tIns="91425" rIns="91425" bIns="91425" anchor="t" anchorCtr="0"/>
          <a:lstStyle>
            <a:lvl1pPr lvl="0">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1pPr>
            <a:lvl2pPr lvl="1">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2pPr>
            <a:lvl3pPr lvl="2">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3pPr>
            <a:lvl4pPr lvl="3">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4pPr>
            <a:lvl5pPr lvl="4">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5pPr>
            <a:lvl6pPr lvl="5">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6pPr>
            <a:lvl7pPr lvl="6">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7pPr>
            <a:lvl8pPr lvl="7">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8pPr>
            <a:lvl9pPr lvl="8">
              <a:spcBef>
                <a:spcPts val="0"/>
              </a:spcBef>
              <a:buClr>
                <a:schemeClr val="accent1"/>
              </a:buClr>
              <a:buSzPct val="1000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Shape 7"/>
          <p:cNvSpPr txBox="1">
            <a:spLocks noGrp="1"/>
          </p:cNvSpPr>
          <p:nvPr>
            <p:ph type="body" idx="1"/>
          </p:nvPr>
        </p:nvSpPr>
        <p:spPr>
          <a:xfrm>
            <a:off x="311700" y="1266325"/>
            <a:ext cx="8520600" cy="3302700"/>
          </a:xfrm>
          <a:prstGeom prst="rect">
            <a:avLst/>
          </a:prstGeom>
          <a:noFill/>
          <a:ln>
            <a:noFill/>
          </a:ln>
        </p:spPr>
        <p:txBody>
          <a:bodyPr lIns="91425" tIns="91425" rIns="91425" bIns="91425" anchor="t" anchorCtr="0"/>
          <a:lstStyle>
            <a:lvl1pPr lvl="0">
              <a:lnSpc>
                <a:spcPct val="115000"/>
              </a:lnSpc>
              <a:spcBef>
                <a:spcPts val="0"/>
              </a:spcBef>
              <a:spcAft>
                <a:spcPts val="1600"/>
              </a:spcAft>
              <a:buClr>
                <a:schemeClr val="dk2"/>
              </a:buClr>
              <a:buSzPct val="100000"/>
              <a:buFont typeface="Open Sans"/>
              <a:defRPr sz="1800">
                <a:solidFill>
                  <a:schemeClr val="dk2"/>
                </a:solidFill>
                <a:latin typeface="Open Sans"/>
                <a:ea typeface="Open Sans"/>
                <a:cs typeface="Open Sans"/>
                <a:sym typeface="Open Sans"/>
              </a:defRPr>
            </a:lvl1pPr>
            <a:lvl2pPr lvl="1">
              <a:lnSpc>
                <a:spcPct val="115000"/>
              </a:lnSpc>
              <a:spcBef>
                <a:spcPts val="0"/>
              </a:spcBef>
              <a:spcAft>
                <a:spcPts val="1600"/>
              </a:spcAft>
              <a:buClr>
                <a:schemeClr val="dk2"/>
              </a:buClr>
              <a:buFont typeface="Open Sans"/>
              <a:defRPr>
                <a:solidFill>
                  <a:schemeClr val="dk2"/>
                </a:solidFill>
                <a:latin typeface="Open Sans"/>
                <a:ea typeface="Open Sans"/>
                <a:cs typeface="Open Sans"/>
                <a:sym typeface="Open Sans"/>
              </a:defRPr>
            </a:lvl2pPr>
            <a:lvl3pPr lvl="2">
              <a:lnSpc>
                <a:spcPct val="115000"/>
              </a:lnSpc>
              <a:spcBef>
                <a:spcPts val="0"/>
              </a:spcBef>
              <a:spcAft>
                <a:spcPts val="1600"/>
              </a:spcAft>
              <a:buClr>
                <a:schemeClr val="dk2"/>
              </a:buClr>
              <a:buFont typeface="Open Sans"/>
              <a:defRPr>
                <a:solidFill>
                  <a:schemeClr val="dk2"/>
                </a:solidFill>
                <a:latin typeface="Open Sans"/>
                <a:ea typeface="Open Sans"/>
                <a:cs typeface="Open Sans"/>
                <a:sym typeface="Open Sans"/>
              </a:defRPr>
            </a:lvl3pPr>
            <a:lvl4pPr lvl="3">
              <a:lnSpc>
                <a:spcPct val="115000"/>
              </a:lnSpc>
              <a:spcBef>
                <a:spcPts val="0"/>
              </a:spcBef>
              <a:spcAft>
                <a:spcPts val="1600"/>
              </a:spcAft>
              <a:buClr>
                <a:schemeClr val="dk2"/>
              </a:buClr>
              <a:buFont typeface="Open Sans"/>
              <a:defRPr>
                <a:solidFill>
                  <a:schemeClr val="dk2"/>
                </a:solidFill>
                <a:latin typeface="Open Sans"/>
                <a:ea typeface="Open Sans"/>
                <a:cs typeface="Open Sans"/>
                <a:sym typeface="Open Sans"/>
              </a:defRPr>
            </a:lvl4pPr>
            <a:lvl5pPr lvl="4">
              <a:lnSpc>
                <a:spcPct val="115000"/>
              </a:lnSpc>
              <a:spcBef>
                <a:spcPts val="0"/>
              </a:spcBef>
              <a:spcAft>
                <a:spcPts val="1600"/>
              </a:spcAft>
              <a:buClr>
                <a:schemeClr val="dk2"/>
              </a:buClr>
              <a:buFont typeface="Open Sans"/>
              <a:defRPr>
                <a:solidFill>
                  <a:schemeClr val="dk2"/>
                </a:solidFill>
                <a:latin typeface="Open Sans"/>
                <a:ea typeface="Open Sans"/>
                <a:cs typeface="Open Sans"/>
                <a:sym typeface="Open Sans"/>
              </a:defRPr>
            </a:lvl5pPr>
            <a:lvl6pPr lvl="5">
              <a:lnSpc>
                <a:spcPct val="115000"/>
              </a:lnSpc>
              <a:spcBef>
                <a:spcPts val="0"/>
              </a:spcBef>
              <a:spcAft>
                <a:spcPts val="1600"/>
              </a:spcAft>
              <a:buClr>
                <a:schemeClr val="dk2"/>
              </a:buClr>
              <a:buFont typeface="Open Sans"/>
              <a:defRPr>
                <a:solidFill>
                  <a:schemeClr val="dk2"/>
                </a:solidFill>
                <a:latin typeface="Open Sans"/>
                <a:ea typeface="Open Sans"/>
                <a:cs typeface="Open Sans"/>
                <a:sym typeface="Open Sans"/>
              </a:defRPr>
            </a:lvl6pPr>
            <a:lvl7pPr lvl="6">
              <a:lnSpc>
                <a:spcPct val="115000"/>
              </a:lnSpc>
              <a:spcBef>
                <a:spcPts val="0"/>
              </a:spcBef>
              <a:spcAft>
                <a:spcPts val="1600"/>
              </a:spcAft>
              <a:buClr>
                <a:schemeClr val="dk2"/>
              </a:buClr>
              <a:buFont typeface="Open Sans"/>
              <a:defRPr>
                <a:solidFill>
                  <a:schemeClr val="dk2"/>
                </a:solidFill>
                <a:latin typeface="Open Sans"/>
                <a:ea typeface="Open Sans"/>
                <a:cs typeface="Open Sans"/>
                <a:sym typeface="Open Sans"/>
              </a:defRPr>
            </a:lvl7pPr>
            <a:lvl8pPr lvl="7">
              <a:lnSpc>
                <a:spcPct val="115000"/>
              </a:lnSpc>
              <a:spcBef>
                <a:spcPts val="0"/>
              </a:spcBef>
              <a:spcAft>
                <a:spcPts val="1600"/>
              </a:spcAft>
              <a:buClr>
                <a:schemeClr val="dk2"/>
              </a:buClr>
              <a:buFont typeface="Open Sans"/>
              <a:defRPr>
                <a:solidFill>
                  <a:schemeClr val="dk2"/>
                </a:solidFill>
                <a:latin typeface="Open Sans"/>
                <a:ea typeface="Open Sans"/>
                <a:cs typeface="Open Sans"/>
                <a:sym typeface="Open Sans"/>
              </a:defRPr>
            </a:lvl8pPr>
            <a:lvl9pPr lvl="8">
              <a:lnSpc>
                <a:spcPct val="115000"/>
              </a:lnSpc>
              <a:spcBef>
                <a:spcPts val="0"/>
              </a:spcBef>
              <a:spcAft>
                <a:spcPts val="1600"/>
              </a:spcAft>
              <a:buClr>
                <a:schemeClr val="dk2"/>
              </a:buClr>
              <a:buFont typeface="Open Sans"/>
              <a:defRPr>
                <a:solidFill>
                  <a:schemeClr val="dk2"/>
                </a:solidFill>
                <a:latin typeface="Open Sans"/>
                <a:ea typeface="Open Sans"/>
                <a:cs typeface="Open Sans"/>
                <a:sym typeface="Open Sans"/>
              </a:defRPr>
            </a:lvl9pPr>
          </a:lstStyle>
          <a:p>
            <a:endParaRPr/>
          </a:p>
        </p:txBody>
      </p:sp>
      <p:sp>
        <p:nvSpPr>
          <p:cNvPr id="8" name="Shape 8"/>
          <p:cNvSpPr txBox="1">
            <a:spLocks noGrp="1"/>
          </p:cNvSpPr>
          <p:nvPr>
            <p:ph type="sldNum" idx="12"/>
          </p:nvPr>
        </p:nvSpPr>
        <p:spPr>
          <a:xfrm>
            <a:off x="8472457" y="4663216"/>
            <a:ext cx="548700" cy="393600"/>
          </a:xfrm>
          <a:prstGeom prst="rect">
            <a:avLst/>
          </a:prstGeom>
          <a:noFill/>
          <a:ln>
            <a:noFill/>
          </a:ln>
        </p:spPr>
        <p:txBody>
          <a:bodyPr lIns="91425" tIns="91425" rIns="91425" bIns="91425" anchor="ctr" anchorCtr="0">
            <a:noAutofit/>
          </a:bodyPr>
          <a:lstStyle/>
          <a:p>
            <a:pPr lvl="0" algn="r">
              <a:spcBef>
                <a:spcPts val="0"/>
              </a:spcBef>
              <a:buNone/>
            </a:pPr>
            <a:fld id="{00000000-1234-1234-1234-123412341234}" type="slidenum">
              <a:rPr lang="en" sz="1000">
                <a:solidFill>
                  <a:schemeClr val="dk2"/>
                </a:solidFill>
                <a:latin typeface="Open Sans"/>
                <a:ea typeface="Open Sans"/>
                <a:cs typeface="Open Sans"/>
                <a:sym typeface="Open Sans"/>
              </a:rPr>
              <a:t>‹#›</a:t>
            </a:fld>
            <a:endParaRPr lang="en" sz="1000">
              <a:solidFill>
                <a:schemeClr val="dk2"/>
              </a:solidFill>
              <a:latin typeface="Open Sans"/>
              <a:ea typeface="Open Sans"/>
              <a:cs typeface="Open Sans"/>
              <a:sym typeface="Open Sans"/>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hyperlink" Target="http://edu2035.org" TargetMode="External"/><Relationship Id="rId4" Type="http://schemas.openxmlformats.org/officeDocument/2006/relationships/hyperlink" Target="http://edu2035.org/pdf/GEF.Agenda_eng_full.pdf" TargetMode="External"/><Relationship Id="rId5" Type="http://schemas.openxmlformats.org/officeDocument/2006/relationships/hyperlink" Target="http://www.slideshare.net/edu2035/gef-california-results?next_slideshow=1" TargetMode="External"/><Relationship Id="rId6" Type="http://schemas.openxmlformats.org/officeDocument/2006/relationships/hyperlink" Target="http://vibrantlearning.aam-us.org/2015/12/23/a-learning-day-2037/" TargetMode="External"/><Relationship Id="rId7" Type="http://schemas.openxmlformats.org/officeDocument/2006/relationships/image" Target="../media/image1.jpg"/><Relationship Id="rId1" Type="http://schemas.openxmlformats.org/officeDocument/2006/relationships/slideLayout" Target="../slideLayouts/slideLayout9.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hyperlink" Target="http://www.knowledgeworks.org/glimpse-future-learning-infographic" TargetMode="External"/><Relationship Id="rId1" Type="http://schemas.openxmlformats.org/officeDocument/2006/relationships/slideLayout" Target="../slideLayouts/slideLayout1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hyperlink" Target="http://www.knowledgeworks.org/sites/default/files/future-ed-workforce-roles-learning-ecosystem.pdf" TargetMode="External"/><Relationship Id="rId4" Type="http://schemas.openxmlformats.org/officeDocument/2006/relationships/image" Target="../media/image3.jpg"/><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4" Type="http://schemas.openxmlformats.org/officeDocument/2006/relationships/image" Target="../media/image6.jpg"/><Relationship Id="rId5" Type="http://schemas.openxmlformats.org/officeDocument/2006/relationships/image" Target="../media/image7.jpg"/><Relationship Id="rId6" Type="http://schemas.openxmlformats.org/officeDocument/2006/relationships/hyperlink" Target="NULL" TargetMode="External"/><Relationship Id="rId1" Type="http://schemas.openxmlformats.org/officeDocument/2006/relationships/slideLayout" Target="../slideLayouts/slideLayout1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hyperlink" Target="http://articulab.hcii.cs.cmu.edu/projects/alex/" TargetMode="External"/><Relationship Id="rId4" Type="http://schemas.openxmlformats.org/officeDocument/2006/relationships/image" Target="../media/image8.jpg"/><Relationship Id="rId5" Type="http://schemas.openxmlformats.org/officeDocument/2006/relationships/hyperlink" Target="https://www.reasoningmind.org/results/student-engagement/" TargetMode="External"/><Relationship Id="rId6" Type="http://schemas.openxmlformats.org/officeDocument/2006/relationships/image" Target="../media/image9.jpg"/><Relationship Id="rId7" Type="http://schemas.openxmlformats.org/officeDocument/2006/relationships/hyperlink" Target="http://www.innovationsforlearning.org/funders" TargetMode="External"/><Relationship Id="rId8" Type="http://schemas.openxmlformats.org/officeDocument/2006/relationships/image" Target="../media/image10.jpg"/><Relationship Id="rId1" Type="http://schemas.openxmlformats.org/officeDocument/2006/relationships/slideLayout" Target="../slideLayouts/slideLayout1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4" Type="http://schemas.openxmlformats.org/officeDocument/2006/relationships/image" Target="../media/image12.jpg"/><Relationship Id="rId5" Type="http://schemas.openxmlformats.org/officeDocument/2006/relationships/image" Target="../media/image13.png"/><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4" Type="http://schemas.openxmlformats.org/officeDocument/2006/relationships/image" Target="../media/image15.jpg"/><Relationship Id="rId1" Type="http://schemas.openxmlformats.org/officeDocument/2006/relationships/slideLayout" Target="../slideLayouts/slideLayout1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4" Type="http://schemas.openxmlformats.org/officeDocument/2006/relationships/image" Target="../media/image17.jpg"/><Relationship Id="rId5" Type="http://schemas.openxmlformats.org/officeDocument/2006/relationships/image" Target="../media/image18.jpg"/><Relationship Id="rId1" Type="http://schemas.openxmlformats.org/officeDocument/2006/relationships/slideLayout" Target="../slideLayouts/slideLayout1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4.xml"/><Relationship Id="rId3" Type="http://schemas.openxmlformats.org/officeDocument/2006/relationships/image" Target="../media/image19.jpg"/></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4" Type="http://schemas.openxmlformats.org/officeDocument/2006/relationships/image" Target="../media/image21.jpg"/><Relationship Id="rId5" Type="http://schemas.openxmlformats.org/officeDocument/2006/relationships/image" Target="../media/image22.jpg"/><Relationship Id="rId1" Type="http://schemas.openxmlformats.org/officeDocument/2006/relationships/slideLayout" Target="../slideLayouts/slideLayout1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image" Target="../media/image23.jpg"/></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4" Type="http://schemas.openxmlformats.org/officeDocument/2006/relationships/hyperlink" Target="https://www.youtube.com/watch?v=3fncgynLu-4" TargetMode="External"/><Relationship Id="rId1" Type="http://schemas.openxmlformats.org/officeDocument/2006/relationships/slideLayout" Target="../slideLayouts/slideLayout9.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9.xml"/><Relationship Id="rId3" Type="http://schemas.openxmlformats.org/officeDocument/2006/relationships/image" Target="../media/image2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hyperlink" Target="http://youtube.com/v/Zssd6eBVfwc" TargetMode="External"/><Relationship Id="rId4" Type="http://schemas.openxmlformats.org/officeDocument/2006/relationships/image" Target="../media/image26.jpg"/><Relationship Id="rId5" Type="http://schemas.openxmlformats.org/officeDocument/2006/relationships/hyperlink" Target="http://www.aam-us.org/docs/default-source/center-for-the-future-of-museums/building-the-future-of-education-museums-and-the-learning-ecosystem.pdf?sfvrsn=2" TargetMode="External"/><Relationship Id="rId6" Type="http://schemas.openxmlformats.org/officeDocument/2006/relationships/hyperlink" Target="http://www.iftf.org/iftf-you/sponsors-partners/" TargetMode="External"/><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4" Type="http://schemas.openxmlformats.org/officeDocument/2006/relationships/image" Target="../media/image28.jpg"/><Relationship Id="rId5" Type="http://schemas.openxmlformats.org/officeDocument/2006/relationships/image" Target="../media/image29.jpg"/><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hyperlink" Target="https://docs.com/cathy-cavanaugh-1/4370/redcritterteacher-overview-features-whitepaper?fromAR=1" TargetMode="External"/><Relationship Id="rId4" Type="http://schemas.openxmlformats.org/officeDocument/2006/relationships/image" Target="../media/image30.jpg"/><Relationship Id="rId1" Type="http://schemas.openxmlformats.org/officeDocument/2006/relationships/slideLayout" Target="../slideLayouts/slideLayout9.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hyperlink" Target="http://www.affectiva.com" TargetMode="External"/><Relationship Id="rId4" Type="http://schemas.openxmlformats.org/officeDocument/2006/relationships/image" Target="../media/image31.jpg"/><Relationship Id="rId5" Type="http://schemas.openxmlformats.org/officeDocument/2006/relationships/image" Target="../media/image32.jpg"/><Relationship Id="rId1" Type="http://schemas.openxmlformats.org/officeDocument/2006/relationships/slideLayout" Target="../slideLayouts/slideLayout1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 Id="rId3" Type="http://schemas.openxmlformats.org/officeDocument/2006/relationships/hyperlink" Target="https://www.hsdl.org/?view&amp;did=462833"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adlnet.gov/about-adl/" TargetMode="External"/><Relationship Id="rId4" Type="http://schemas.openxmlformats.org/officeDocument/2006/relationships/image" Target="../media/image33.jpg"/><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9.xml"/><Relationship Id="rId3" Type="http://schemas.openxmlformats.org/officeDocument/2006/relationships/image" Target="../media/image34.jpg"/></Relationships>
</file>

<file path=ppt/slides/_rels/slide30.xml.rels><?xml version="1.0" encoding="UTF-8" standalone="yes"?>
<Relationships xmlns="http://schemas.openxmlformats.org/package/2006/relationships"><Relationship Id="rId3" Type="http://schemas.openxmlformats.org/officeDocument/2006/relationships/hyperlink" Target="https://www.adlnet.gov/adl-research/" TargetMode="External"/><Relationship Id="rId4" Type="http://schemas.openxmlformats.org/officeDocument/2006/relationships/image" Target="../media/image35.jpg"/><Relationship Id="rId5" Type="http://schemas.openxmlformats.org/officeDocument/2006/relationships/hyperlink" Target="https://ies.ed.gov/sbir/" TargetMode="External"/><Relationship Id="rId1" Type="http://schemas.openxmlformats.org/officeDocument/2006/relationships/slideLayout" Target="../slideLayouts/slideLayout1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hyperlink" Target="https://www.adlnet.gov/adl-research/performance-tracking-analysis/experience-api/" TargetMode="External"/><Relationship Id="rId4" Type="http://schemas.openxmlformats.org/officeDocument/2006/relationships/hyperlink" Target="https://tincanapi.com/overview/" TargetMode="External"/><Relationship Id="rId5" Type="http://schemas.openxmlformats.org/officeDocument/2006/relationships/image" Target="../media/image36.jpg"/><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37.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4.xml"/><Relationship Id="rId3" Type="http://schemas.openxmlformats.org/officeDocument/2006/relationships/image" Target="../media/image38.jpg"/></Relationships>
</file>

<file path=ppt/slides/_rels/slide35.xml.rels><?xml version="1.0" encoding="UTF-8" standalone="yes"?>
<Relationships xmlns="http://schemas.openxmlformats.org/package/2006/relationships"><Relationship Id="rId3" Type="http://schemas.openxmlformats.org/officeDocument/2006/relationships/image" Target="../media/image39.jpg"/><Relationship Id="rId4" Type="http://schemas.openxmlformats.org/officeDocument/2006/relationships/image" Target="../media/image40.jpg"/><Relationship Id="rId1" Type="http://schemas.openxmlformats.org/officeDocument/2006/relationships/slideLayout" Target="../slideLayouts/slideLayout1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3" Type="http://schemas.openxmlformats.org/officeDocument/2006/relationships/hyperlink" Target="http://about.glasslabgames.org" TargetMode="External"/><Relationship Id="rId4" Type="http://schemas.openxmlformats.org/officeDocument/2006/relationships/image" Target="../media/image41.jpg"/><Relationship Id="rId5" Type="http://schemas.openxmlformats.org/officeDocument/2006/relationships/image" Target="../media/image42.png"/><Relationship Id="rId6" Type="http://schemas.openxmlformats.org/officeDocument/2006/relationships/image" Target="../media/image43.png"/><Relationship Id="rId7" Type="http://schemas.openxmlformats.org/officeDocument/2006/relationships/image" Target="../media/image44.png"/><Relationship Id="rId8" Type="http://schemas.openxmlformats.org/officeDocument/2006/relationships/hyperlink" Target="http://www.educationaldatamining.org/EDM2015/proceedings/poster570-571.pdf" TargetMode="External"/><Relationship Id="rId1" Type="http://schemas.openxmlformats.org/officeDocument/2006/relationships/slideLayout" Target="../slideLayouts/slideLayout1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hyperlink" Target="http://files.eric.ed.gov/fulltext/ED482923.pdf" TargetMode="External"/><Relationship Id="rId4" Type="http://schemas.openxmlformats.org/officeDocument/2006/relationships/image" Target="../media/image45.jpg"/><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hyperlink" Target="http://youtube.com/v/dRYoL-iRnCk" TargetMode="External"/><Relationship Id="rId4" Type="http://schemas.openxmlformats.org/officeDocument/2006/relationships/image" Target="../media/image46.jpg"/><Relationship Id="rId5" Type="http://schemas.openxmlformats.org/officeDocument/2006/relationships/hyperlink" Target="http://www.dell.com/en-us/work/learn/k-12-solutions" TargetMode="External"/><Relationship Id="rId1" Type="http://schemas.openxmlformats.org/officeDocument/2006/relationships/slideLayout" Target="../slideLayouts/slideLayout1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hyperlink" Target="http://www.newyorker.com/news/daily-comment/how-china-wants-to-rate-its-citizens" TargetMode="External"/><Relationship Id="rId4" Type="http://schemas.openxmlformats.org/officeDocument/2006/relationships/image" Target="../media/image47.jpg"/><Relationship Id="rId5" Type="http://schemas.openxmlformats.org/officeDocument/2006/relationships/hyperlink" Target="http://www.theatlantic.com/live/events/teaching-for-tomorrow-dnc/2016/" TargetMode="External"/><Relationship Id="rId6" Type="http://schemas.openxmlformats.org/officeDocument/2006/relationships/image" Target="../media/image48.jpg"/><Relationship Id="rId7" Type="http://schemas.openxmlformats.org/officeDocument/2006/relationships/hyperlink" Target="https://www.youtube.com/watch?v=lHcTKWiZ8sI" TargetMode="External"/><Relationship Id="rId1" Type="http://schemas.openxmlformats.org/officeDocument/2006/relationships/slideLayout" Target="../slideLayouts/slideLayout1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0.xml"/><Relationship Id="rId3" Type="http://schemas.openxmlformats.org/officeDocument/2006/relationships/image" Target="../media/image49.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4" Type="http://schemas.openxmlformats.org/officeDocument/2006/relationships/hyperlink" Target="https://www.adlnet.gov/learning-registry/" TargetMode="External"/><Relationship Id="rId1" Type="http://schemas.openxmlformats.org/officeDocument/2006/relationships/slideLayout" Target="../slideLayouts/slideLayout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3" Type="http://schemas.openxmlformats.org/officeDocument/2006/relationships/image" Target="../media/image51.png"/><Relationship Id="rId4" Type="http://schemas.openxmlformats.org/officeDocument/2006/relationships/image" Target="../media/image52.jpg"/><Relationship Id="rId5" Type="http://schemas.openxmlformats.org/officeDocument/2006/relationships/image" Target="../media/image53.jpg"/><Relationship Id="rId1" Type="http://schemas.openxmlformats.org/officeDocument/2006/relationships/slideLayout" Target="../slideLayouts/slideLayout1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3" Type="http://schemas.openxmlformats.org/officeDocument/2006/relationships/hyperlink" Target="http://hackablehighschools.com" TargetMode="External"/><Relationship Id="rId4" Type="http://schemas.openxmlformats.org/officeDocument/2006/relationships/image" Target="../media/image54.jpg"/><Relationship Id="rId1" Type="http://schemas.openxmlformats.org/officeDocument/2006/relationships/slideLayout" Target="../slideLayouts/slideLayout1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3" Type="http://schemas.openxmlformats.org/officeDocument/2006/relationships/image" Target="../media/image55.jpg"/><Relationship Id="rId4" Type="http://schemas.openxmlformats.org/officeDocument/2006/relationships/image" Target="../media/image56.jpg"/><Relationship Id="rId5" Type="http://schemas.openxmlformats.org/officeDocument/2006/relationships/image" Target="../media/image57.jpg"/><Relationship Id="rId6" Type="http://schemas.openxmlformats.org/officeDocument/2006/relationships/image" Target="../media/image58.jpg"/><Relationship Id="rId7" Type="http://schemas.openxmlformats.org/officeDocument/2006/relationships/hyperlink" Target="http://www.greatschoolspartnership.org/extended-learning-opportunities-in-todays-high-schools/" TargetMode="External"/><Relationship Id="rId1" Type="http://schemas.openxmlformats.org/officeDocument/2006/relationships/slideLayout" Target="../slideLayouts/slideLayout11.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3" Type="http://schemas.openxmlformats.org/officeDocument/2006/relationships/hyperlink" Target="https://www.alec.org/model-policy/online-learning-clearinghouse-act/" TargetMode="External"/><Relationship Id="rId4" Type="http://schemas.openxmlformats.org/officeDocument/2006/relationships/hyperlink" Target="https://www.alec.org/model-policy/digital-teaching-and-learning-plan/" TargetMode="External"/><Relationship Id="rId5" Type="http://schemas.openxmlformats.org/officeDocument/2006/relationships/hyperlink" Target="https://www.alec.org/model-policy/amendments-and-addendum-the-next-generation-charter-schools-act/" TargetMode="External"/><Relationship Id="rId6" Type="http://schemas.openxmlformats.org/officeDocument/2006/relationships/hyperlink" Target="https://www.alec.org/model-policy/resolution-in-support-of-student-centered-accountability-systems/" TargetMode="External"/><Relationship Id="rId1" Type="http://schemas.openxmlformats.org/officeDocument/2006/relationships/slideLayout" Target="../slideLayouts/slideLayout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3" Type="http://schemas.openxmlformats.org/officeDocument/2006/relationships/image" Target="../media/image59.jpg"/><Relationship Id="rId4" Type="http://schemas.openxmlformats.org/officeDocument/2006/relationships/image" Target="../media/image60.jpg"/><Relationship Id="rId5" Type="http://schemas.openxmlformats.org/officeDocument/2006/relationships/image" Target="../media/image61.jpg"/><Relationship Id="rId6" Type="http://schemas.openxmlformats.org/officeDocument/2006/relationships/hyperlink" Target="http://education.ohio.gov/Topics/Quality-School-Choice/Credit-Flexibility-Plan" TargetMode="External"/><Relationship Id="rId7" Type="http://schemas.openxmlformats.org/officeDocument/2006/relationships/image" Target="../media/image62.png"/><Relationship Id="rId1" Type="http://schemas.openxmlformats.org/officeDocument/2006/relationships/slideLayout" Target="../slideLayouts/slideLayout11.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3" Type="http://schemas.openxmlformats.org/officeDocument/2006/relationships/hyperlink" Target="https://www.lrng.org/philadelphia" TargetMode="External"/><Relationship Id="rId4" Type="http://schemas.openxmlformats.org/officeDocument/2006/relationships/image" Target="../media/image63.jpg"/><Relationship Id="rId5" Type="http://schemas.openxmlformats.org/officeDocument/2006/relationships/hyperlink" Target="https://www.macfound.org/press/press-releases/macarthur-spins-digital-media-learning-work-25-million-seed-investment/" TargetMode="External"/><Relationship Id="rId6" Type="http://schemas.openxmlformats.org/officeDocument/2006/relationships/image" Target="../media/image64.jpg"/><Relationship Id="rId7" Type="http://schemas.openxmlformats.org/officeDocument/2006/relationships/hyperlink" Target="http://digitalonramps.com" TargetMode="External"/><Relationship Id="rId8" Type="http://schemas.openxmlformats.org/officeDocument/2006/relationships/image" Target="../media/image65.png"/><Relationship Id="rId1" Type="http://schemas.openxmlformats.org/officeDocument/2006/relationships/slideLayout" Target="../slideLayouts/slideLayout11.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3" Type="http://schemas.openxmlformats.org/officeDocument/2006/relationships/hyperlink" Target="https://exceptionaldelaware.wordpress.com/2016/10/22/how-safe-is-student-data-if-this-commission-gets-their-way-not-very-safe-at-all/" TargetMode="External"/><Relationship Id="rId4" Type="http://schemas.openxmlformats.org/officeDocument/2006/relationships/image" Target="../media/image66.jpg"/><Relationship Id="rId1" Type="http://schemas.openxmlformats.org/officeDocument/2006/relationships/slideLayout" Target="../slideLayouts/slideLayout3.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1.xml"/><Relationship Id="rId3" Type="http://schemas.openxmlformats.org/officeDocument/2006/relationships/image" Target="../media/image67.jpg"/></Relationships>
</file>

<file path=ppt/slides/_rels/slide52.xml.rels><?xml version="1.0" encoding="UTF-8" standalone="yes"?>
<Relationships xmlns="http://schemas.openxmlformats.org/package/2006/relationships"><Relationship Id="rId3" Type="http://schemas.openxmlformats.org/officeDocument/2006/relationships/hyperlink" Target="https://wrenchinthegears.com/" TargetMode="External"/><Relationship Id="rId4" Type="http://schemas.openxmlformats.org/officeDocument/2006/relationships/hyperlink" Target="https://wrenchinthegears.com" TargetMode="External"/><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Shape 66"/>
          <p:cNvSpPr txBox="1">
            <a:spLocks noGrp="1"/>
          </p:cNvSpPr>
          <p:nvPr>
            <p:ph type="ctrTitle"/>
          </p:nvPr>
        </p:nvSpPr>
        <p:spPr>
          <a:xfrm>
            <a:off x="1004150" y="1751764"/>
            <a:ext cx="7136700" cy="1022400"/>
          </a:xfrm>
          <a:prstGeom prst="rect">
            <a:avLst/>
          </a:prstGeom>
        </p:spPr>
        <p:txBody>
          <a:bodyPr lIns="91425" tIns="91425" rIns="91425" bIns="91425" anchor="b" anchorCtr="0">
            <a:noAutofit/>
          </a:bodyPr>
          <a:lstStyle/>
          <a:p>
            <a:pPr lvl="0">
              <a:spcBef>
                <a:spcPts val="0"/>
              </a:spcBef>
              <a:buNone/>
            </a:pPr>
            <a:r>
              <a:rPr lang="en" dirty="0"/>
              <a:t>Future Ready Schools</a:t>
            </a:r>
          </a:p>
        </p:txBody>
      </p:sp>
      <p:sp>
        <p:nvSpPr>
          <p:cNvPr id="67" name="Shape 67"/>
          <p:cNvSpPr txBox="1">
            <a:spLocks noGrp="1"/>
          </p:cNvSpPr>
          <p:nvPr>
            <p:ph type="subTitle" idx="1"/>
          </p:nvPr>
        </p:nvSpPr>
        <p:spPr>
          <a:xfrm>
            <a:off x="2025600" y="2948025"/>
            <a:ext cx="5092800" cy="399300"/>
          </a:xfrm>
          <a:prstGeom prst="rect">
            <a:avLst/>
          </a:prstGeom>
        </p:spPr>
        <p:txBody>
          <a:bodyPr lIns="91425" tIns="91425" rIns="91425" bIns="91425" anchor="t" anchorCtr="0">
            <a:noAutofit/>
          </a:bodyPr>
          <a:lstStyle/>
          <a:p>
            <a:pPr lvl="0">
              <a:spcBef>
                <a:spcPts val="0"/>
              </a:spcBef>
              <a:buNone/>
            </a:pPr>
            <a:r>
              <a:rPr lang="en" sz="1400" b="1" dirty="0">
                <a:latin typeface="+mn-lt"/>
                <a:ea typeface="PT Sans Narrow" charset="-52"/>
                <a:cs typeface="PT Sans Narrow" charset="-52"/>
              </a:rPr>
              <a:t>What Silicon Valley Has Planned for Public Education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Shape 72"/>
          <p:cNvSpPr txBox="1">
            <a:spLocks noGrp="1"/>
          </p:cNvSpPr>
          <p:nvPr>
            <p:ph type="body" idx="1"/>
          </p:nvPr>
        </p:nvSpPr>
        <p:spPr>
          <a:xfrm>
            <a:off x="4283775" y="628300"/>
            <a:ext cx="4576200" cy="3137100"/>
          </a:xfrm>
          <a:prstGeom prst="rect">
            <a:avLst/>
          </a:prstGeom>
        </p:spPr>
        <p:txBody>
          <a:bodyPr lIns="91425" tIns="91425" rIns="91425" bIns="91425" anchor="ctr" anchorCtr="0">
            <a:noAutofit/>
          </a:bodyPr>
          <a:lstStyle/>
          <a:p>
            <a:pPr lvl="0" rtl="0">
              <a:spcBef>
                <a:spcPts val="0"/>
              </a:spcBef>
              <a:buNone/>
            </a:pPr>
            <a:r>
              <a:rPr lang="en" sz="3600" b="1" u="sng" dirty="0">
                <a:solidFill>
                  <a:schemeClr val="accent1"/>
                </a:solidFill>
                <a:hlinkClick r:id="rId3"/>
              </a:rPr>
              <a:t>Global Education Futures</a:t>
            </a:r>
            <a:r>
              <a:rPr lang="en" sz="3600" b="1" dirty="0">
                <a:solidFill>
                  <a:schemeClr val="accent1"/>
                </a:solidFill>
              </a:rPr>
              <a:t> foresight documents include many elements of Ed Reform 2.0.</a:t>
            </a:r>
          </a:p>
          <a:p>
            <a:pPr lvl="0" rtl="0">
              <a:spcBef>
                <a:spcPts val="0"/>
              </a:spcBef>
              <a:buNone/>
            </a:pPr>
            <a:endParaRPr sz="1400" dirty="0">
              <a:latin typeface="Open Sans"/>
              <a:ea typeface="Open Sans"/>
              <a:cs typeface="Open Sans"/>
              <a:sym typeface="Open Sans"/>
            </a:endParaRPr>
          </a:p>
          <a:p>
            <a:pPr lvl="0" rtl="0">
              <a:spcBef>
                <a:spcPts val="0"/>
              </a:spcBef>
              <a:buNone/>
            </a:pPr>
            <a:r>
              <a:rPr lang="en" sz="1400" dirty="0">
                <a:solidFill>
                  <a:srgbClr val="555555"/>
                </a:solidFill>
                <a:latin typeface="+mn-lt"/>
                <a:ea typeface="PT Sans Narrow" charset="-52"/>
                <a:cs typeface="PT Sans Narrow" charset="-52"/>
                <a:sym typeface="Open Sans"/>
              </a:rPr>
              <a:t>Click </a:t>
            </a:r>
            <a:r>
              <a:rPr lang="en" sz="1400" u="sng" dirty="0">
                <a:solidFill>
                  <a:srgbClr val="555555"/>
                </a:solidFill>
                <a:latin typeface="+mn-lt"/>
                <a:ea typeface="PT Sans Narrow" charset="-52"/>
                <a:cs typeface="PT Sans Narrow" charset="-52"/>
                <a:sym typeface="Open Sans"/>
                <a:hlinkClick r:id="rId4"/>
              </a:rPr>
              <a:t>HERE</a:t>
            </a:r>
            <a:r>
              <a:rPr lang="en" sz="1400" dirty="0">
                <a:solidFill>
                  <a:srgbClr val="555555"/>
                </a:solidFill>
                <a:latin typeface="+mn-lt"/>
                <a:ea typeface="PT Sans Narrow" charset="-52"/>
                <a:cs typeface="PT Sans Narrow" charset="-52"/>
                <a:sym typeface="Open Sans"/>
              </a:rPr>
              <a:t> for the report.</a:t>
            </a:r>
          </a:p>
          <a:p>
            <a:pPr lvl="0" rtl="0">
              <a:spcBef>
                <a:spcPts val="0"/>
              </a:spcBef>
              <a:buNone/>
            </a:pPr>
            <a:endParaRPr sz="1400" dirty="0">
              <a:solidFill>
                <a:srgbClr val="555555"/>
              </a:solidFill>
              <a:latin typeface="+mn-lt"/>
              <a:ea typeface="PT Sans Narrow" charset="-52"/>
              <a:cs typeface="PT Sans Narrow" charset="-52"/>
              <a:sym typeface="Open Sans"/>
            </a:endParaRPr>
          </a:p>
          <a:p>
            <a:pPr lvl="0" rtl="0">
              <a:spcBef>
                <a:spcPts val="0"/>
              </a:spcBef>
              <a:buNone/>
            </a:pPr>
            <a:r>
              <a:rPr lang="en" sz="1400" dirty="0">
                <a:solidFill>
                  <a:srgbClr val="555555"/>
                </a:solidFill>
                <a:latin typeface="+mn-lt"/>
                <a:ea typeface="PT Sans Narrow" charset="-52"/>
                <a:cs typeface="PT Sans Narrow" charset="-52"/>
                <a:sym typeface="Open Sans"/>
              </a:rPr>
              <a:t>Click </a:t>
            </a:r>
            <a:r>
              <a:rPr lang="en" sz="1400" u="sng" dirty="0">
                <a:solidFill>
                  <a:srgbClr val="555555"/>
                </a:solidFill>
                <a:latin typeface="+mn-lt"/>
                <a:ea typeface="PT Sans Narrow" charset="-52"/>
                <a:cs typeface="PT Sans Narrow" charset="-52"/>
                <a:sym typeface="Open Sans"/>
                <a:hlinkClick r:id="rId5"/>
              </a:rPr>
              <a:t>HERE</a:t>
            </a:r>
            <a:r>
              <a:rPr lang="en" sz="1400" dirty="0">
                <a:solidFill>
                  <a:srgbClr val="555555"/>
                </a:solidFill>
                <a:latin typeface="+mn-lt"/>
                <a:ea typeface="PT Sans Narrow" charset="-52"/>
                <a:cs typeface="PT Sans Narrow" charset="-52"/>
                <a:sym typeface="Open Sans"/>
              </a:rPr>
              <a:t> for the </a:t>
            </a:r>
            <a:r>
              <a:rPr lang="en" sz="1400" dirty="0" err="1">
                <a:solidFill>
                  <a:srgbClr val="555555"/>
                </a:solidFill>
                <a:latin typeface="+mn-lt"/>
                <a:ea typeface="PT Sans Narrow" charset="-52"/>
                <a:cs typeface="PT Sans Narrow" charset="-52"/>
                <a:sym typeface="Open Sans"/>
              </a:rPr>
              <a:t>slideshare</a:t>
            </a:r>
            <a:r>
              <a:rPr lang="en" sz="1400" dirty="0">
                <a:solidFill>
                  <a:srgbClr val="555555"/>
                </a:solidFill>
                <a:latin typeface="+mn-lt"/>
                <a:ea typeface="PT Sans Narrow" charset="-52"/>
                <a:cs typeface="PT Sans Narrow" charset="-52"/>
                <a:sym typeface="Open Sans"/>
              </a:rPr>
              <a:t>.</a:t>
            </a:r>
          </a:p>
          <a:p>
            <a:pPr lvl="0" rtl="0">
              <a:spcBef>
                <a:spcPts val="0"/>
              </a:spcBef>
              <a:buNone/>
            </a:pPr>
            <a:endParaRPr sz="1400" dirty="0">
              <a:solidFill>
                <a:srgbClr val="555555"/>
              </a:solidFill>
              <a:latin typeface="+mn-lt"/>
              <a:ea typeface="PT Sans Narrow" charset="-52"/>
              <a:cs typeface="PT Sans Narrow" charset="-52"/>
              <a:sym typeface="Open Sans"/>
            </a:endParaRPr>
          </a:p>
          <a:p>
            <a:pPr lvl="0" rtl="0">
              <a:spcBef>
                <a:spcPts val="0"/>
              </a:spcBef>
              <a:buNone/>
            </a:pPr>
            <a:r>
              <a:rPr lang="en" sz="1400" dirty="0">
                <a:solidFill>
                  <a:srgbClr val="555555"/>
                </a:solidFill>
                <a:latin typeface="+mn-lt"/>
                <a:ea typeface="PT Sans Narrow" charset="-52"/>
                <a:cs typeface="PT Sans Narrow" charset="-52"/>
                <a:sym typeface="Open Sans"/>
              </a:rPr>
              <a:t>Click </a:t>
            </a:r>
            <a:r>
              <a:rPr lang="en" sz="1400" u="sng" dirty="0">
                <a:solidFill>
                  <a:srgbClr val="555555"/>
                </a:solidFill>
                <a:latin typeface="+mn-lt"/>
                <a:ea typeface="PT Sans Narrow" charset="-52"/>
                <a:cs typeface="PT Sans Narrow" charset="-52"/>
                <a:sym typeface="Open Sans"/>
                <a:hlinkClick r:id="rId6"/>
              </a:rPr>
              <a:t>HERE</a:t>
            </a:r>
            <a:r>
              <a:rPr lang="en" sz="1400" dirty="0">
                <a:solidFill>
                  <a:srgbClr val="555555"/>
                </a:solidFill>
                <a:latin typeface="+mn-lt"/>
                <a:ea typeface="PT Sans Narrow" charset="-52"/>
                <a:cs typeface="PT Sans Narrow" charset="-52"/>
                <a:sym typeface="Open Sans"/>
              </a:rPr>
              <a:t> for the essay “A Learning Day 2037</a:t>
            </a:r>
            <a:r>
              <a:rPr lang="en" sz="1800" dirty="0">
                <a:solidFill>
                  <a:srgbClr val="555555"/>
                </a:solidFill>
                <a:latin typeface="PT Sans Narrow" charset="-52"/>
                <a:ea typeface="PT Sans Narrow" charset="-52"/>
                <a:cs typeface="PT Sans Narrow" charset="-52"/>
                <a:sym typeface="Open Sans"/>
              </a:rPr>
              <a:t>.”</a:t>
            </a:r>
          </a:p>
        </p:txBody>
      </p:sp>
      <p:pic>
        <p:nvPicPr>
          <p:cNvPr id="73" name="Shape 73" descr="Future Education Map.jpg"/>
          <p:cNvPicPr preferRelativeResize="0"/>
          <p:nvPr/>
        </p:nvPicPr>
        <p:blipFill>
          <a:blip r:embed="rId7">
            <a:alphaModFix/>
          </a:blip>
          <a:stretch>
            <a:fillRect/>
          </a:stretch>
        </p:blipFill>
        <p:spPr>
          <a:xfrm>
            <a:off x="99749" y="74550"/>
            <a:ext cx="3542225" cy="500127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Shape 78"/>
          <p:cNvSpPr txBox="1"/>
          <p:nvPr/>
        </p:nvSpPr>
        <p:spPr>
          <a:xfrm>
            <a:off x="1944250" y="357650"/>
            <a:ext cx="5042400" cy="743100"/>
          </a:xfrm>
          <a:prstGeom prst="rect">
            <a:avLst/>
          </a:prstGeom>
          <a:noFill/>
          <a:ln>
            <a:noFill/>
          </a:ln>
        </p:spPr>
        <p:txBody>
          <a:bodyPr lIns="91425" tIns="91425" rIns="91425" bIns="91425" anchor="t" anchorCtr="0">
            <a:noAutofit/>
          </a:bodyPr>
          <a:lstStyle/>
          <a:p>
            <a:pPr lvl="0" algn="ctr" rtl="0">
              <a:spcBef>
                <a:spcPts val="0"/>
              </a:spcBef>
              <a:buNone/>
            </a:pPr>
            <a:r>
              <a:rPr lang="en" sz="3600" b="1">
                <a:solidFill>
                  <a:srgbClr val="EF6C00"/>
                </a:solidFill>
                <a:latin typeface="PT Sans Narrow"/>
                <a:ea typeface="PT Sans Narrow"/>
                <a:cs typeface="PT Sans Narrow"/>
                <a:sym typeface="PT Sans Narrow"/>
              </a:rPr>
              <a:t>What is the end game?</a:t>
            </a:r>
          </a:p>
        </p:txBody>
      </p:sp>
      <p:sp>
        <p:nvSpPr>
          <p:cNvPr id="79" name="Shape 79"/>
          <p:cNvSpPr txBox="1"/>
          <p:nvPr/>
        </p:nvSpPr>
        <p:spPr>
          <a:xfrm>
            <a:off x="457200" y="1163200"/>
            <a:ext cx="8229600" cy="3446100"/>
          </a:xfrm>
          <a:prstGeom prst="rect">
            <a:avLst/>
          </a:prstGeom>
          <a:noFill/>
          <a:ln>
            <a:noFill/>
          </a:ln>
        </p:spPr>
        <p:txBody>
          <a:bodyPr lIns="91425" tIns="91425" rIns="91425" bIns="91425" anchor="t" anchorCtr="0">
            <a:noAutofit/>
          </a:bodyPr>
          <a:lstStyle/>
          <a:p>
            <a:pPr lvl="0" rtl="0">
              <a:lnSpc>
                <a:spcPct val="115000"/>
              </a:lnSpc>
              <a:spcBef>
                <a:spcPts val="700"/>
              </a:spcBef>
              <a:buNone/>
            </a:pPr>
            <a:r>
              <a:rPr lang="en" sz="1800" dirty="0">
                <a:solidFill>
                  <a:schemeClr val="dk2"/>
                </a:solidFill>
                <a:latin typeface="+mn-lt"/>
                <a:ea typeface="PT Sans Narrow" charset="-52"/>
                <a:cs typeface="PT Sans Narrow" charset="-52"/>
                <a:sym typeface="Open Sans"/>
              </a:rPr>
              <a:t>Eliminate local control.</a:t>
            </a:r>
          </a:p>
          <a:p>
            <a:pPr lvl="0" rtl="0">
              <a:lnSpc>
                <a:spcPct val="115000"/>
              </a:lnSpc>
              <a:spcBef>
                <a:spcPts val="700"/>
              </a:spcBef>
              <a:buNone/>
            </a:pPr>
            <a:r>
              <a:rPr lang="en" sz="1800" dirty="0">
                <a:solidFill>
                  <a:schemeClr val="dk2"/>
                </a:solidFill>
                <a:latin typeface="+mn-lt"/>
                <a:ea typeface="PT Sans Narrow" charset="-52"/>
                <a:cs typeface="PT Sans Narrow" charset="-52"/>
                <a:sym typeface="Open Sans"/>
              </a:rPr>
              <a:t>Automate the teaching profession-AI advances in service industries.</a:t>
            </a:r>
          </a:p>
          <a:p>
            <a:pPr lvl="0" rtl="0">
              <a:lnSpc>
                <a:spcPct val="115000"/>
              </a:lnSpc>
              <a:spcBef>
                <a:spcPts val="700"/>
              </a:spcBef>
              <a:buNone/>
            </a:pPr>
            <a:r>
              <a:rPr lang="en" sz="1800" dirty="0">
                <a:solidFill>
                  <a:schemeClr val="dk2"/>
                </a:solidFill>
                <a:latin typeface="+mn-lt"/>
                <a:ea typeface="PT Sans Narrow" charset="-52"/>
                <a:cs typeface="PT Sans Narrow" charset="-52"/>
                <a:sym typeface="Open Sans"/>
              </a:rPr>
              <a:t>Create a new education system built on data-mining / surveillance.</a:t>
            </a:r>
          </a:p>
          <a:p>
            <a:pPr lvl="0" rtl="0">
              <a:lnSpc>
                <a:spcPct val="115000"/>
              </a:lnSpc>
              <a:spcBef>
                <a:spcPts val="700"/>
              </a:spcBef>
              <a:buNone/>
            </a:pPr>
            <a:r>
              <a:rPr lang="en" sz="1800" dirty="0">
                <a:solidFill>
                  <a:schemeClr val="dk2"/>
                </a:solidFill>
                <a:latin typeface="+mn-lt"/>
                <a:ea typeface="PT Sans Narrow" charset="-52"/>
                <a:cs typeface="PT Sans Narrow" charset="-52"/>
                <a:sym typeface="Open Sans"/>
              </a:rPr>
              <a:t>Track social-emotional skills in addition to academic knowledge.</a:t>
            </a:r>
          </a:p>
          <a:p>
            <a:pPr lvl="0" rtl="0">
              <a:lnSpc>
                <a:spcPct val="115000"/>
              </a:lnSpc>
              <a:spcBef>
                <a:spcPts val="700"/>
              </a:spcBef>
              <a:buNone/>
            </a:pPr>
            <a:r>
              <a:rPr lang="en" sz="1800" dirty="0">
                <a:solidFill>
                  <a:schemeClr val="dk2"/>
                </a:solidFill>
                <a:latin typeface="+mn-lt"/>
                <a:ea typeface="PT Sans Narrow" charset="-52"/>
                <a:cs typeface="PT Sans Narrow" charset="-52"/>
                <a:sym typeface="Open Sans"/>
              </a:rPr>
              <a:t>Shift to a human-capital, skills-training mindset.</a:t>
            </a:r>
          </a:p>
          <a:p>
            <a:pPr lvl="0" rtl="0">
              <a:lnSpc>
                <a:spcPct val="115000"/>
              </a:lnSpc>
              <a:spcBef>
                <a:spcPts val="700"/>
              </a:spcBef>
              <a:buNone/>
            </a:pPr>
            <a:r>
              <a:rPr lang="en" sz="1800" dirty="0">
                <a:solidFill>
                  <a:schemeClr val="dk2"/>
                </a:solidFill>
                <a:latin typeface="+mn-lt"/>
                <a:ea typeface="PT Sans Narrow" charset="-52"/>
                <a:cs typeface="PT Sans Narrow" charset="-52"/>
                <a:sym typeface="Open Sans"/>
              </a:rPr>
              <a:t>Eliminate or minimize school buildings in favor of drop-in centers.</a:t>
            </a:r>
          </a:p>
          <a:p>
            <a:pPr lvl="0" rtl="0">
              <a:lnSpc>
                <a:spcPct val="115000"/>
              </a:lnSpc>
              <a:spcBef>
                <a:spcPts val="700"/>
              </a:spcBef>
              <a:buNone/>
            </a:pPr>
            <a:r>
              <a:rPr lang="en" sz="1800" dirty="0">
                <a:solidFill>
                  <a:schemeClr val="dk2"/>
                </a:solidFill>
                <a:latin typeface="+mn-lt"/>
                <a:ea typeface="PT Sans Narrow" charset="-52"/>
                <a:cs typeface="PT Sans Narrow" charset="-52"/>
                <a:sym typeface="Open Sans"/>
              </a:rPr>
              <a:t>Shift to a majority cyber model with a bit of community-based learning.</a:t>
            </a:r>
          </a:p>
          <a:p>
            <a:pPr lvl="0" rtl="0">
              <a:lnSpc>
                <a:spcPct val="115000"/>
              </a:lnSpc>
              <a:spcBef>
                <a:spcPts val="700"/>
              </a:spcBef>
              <a:buNone/>
            </a:pPr>
            <a:r>
              <a:rPr lang="en" sz="1800" dirty="0">
                <a:solidFill>
                  <a:schemeClr val="dk2"/>
                </a:solidFill>
                <a:latin typeface="+mn-lt"/>
                <a:ea typeface="PT Sans Narrow" charset="-52"/>
                <a:cs typeface="PT Sans Narrow" charset="-52"/>
                <a:sym typeface="Open Sans"/>
              </a:rPr>
              <a:t>Virtual wallet ESAs and badging systems will enable the ecosystem model.</a:t>
            </a:r>
          </a:p>
          <a:p>
            <a:pPr lvl="0" rtl="0">
              <a:lnSpc>
                <a:spcPct val="115000"/>
              </a:lnSpc>
              <a:spcBef>
                <a:spcPts val="700"/>
              </a:spcBef>
              <a:buNone/>
            </a:pPr>
            <a:endParaRPr sz="1800" dirty="0">
              <a:solidFill>
                <a:schemeClr val="dk2"/>
              </a:solidFill>
              <a:latin typeface="+mn-lt"/>
              <a:ea typeface="PT Sans Narrow" charset="-52"/>
              <a:cs typeface="PT Sans Narrow" charset="-52"/>
              <a:sym typeface="Open Sans"/>
            </a:endParaRPr>
          </a:p>
          <a:p>
            <a:pPr lvl="0" rtl="0">
              <a:lnSpc>
                <a:spcPct val="115000"/>
              </a:lnSpc>
              <a:spcBef>
                <a:spcPts val="700"/>
              </a:spcBef>
              <a:buNone/>
            </a:pPr>
            <a:endParaRPr sz="1800" dirty="0">
              <a:solidFill>
                <a:schemeClr val="dk2"/>
              </a:solidFill>
              <a:latin typeface="+mn-lt"/>
              <a:ea typeface="PT Sans Narrow" charset="-52"/>
              <a:cs typeface="PT Sans Narrow" charset="-52"/>
              <a:sym typeface="Open Sans"/>
            </a:endParaRPr>
          </a:p>
          <a:p>
            <a:pPr lvl="0" rtl="0">
              <a:lnSpc>
                <a:spcPct val="115000"/>
              </a:lnSpc>
              <a:spcBef>
                <a:spcPts val="700"/>
              </a:spcBef>
              <a:buNone/>
            </a:pPr>
            <a:endParaRPr sz="1800" dirty="0">
              <a:solidFill>
                <a:schemeClr val="dk2"/>
              </a:solidFill>
              <a:latin typeface="+mn-lt"/>
              <a:ea typeface="PT Sans Narrow" charset="-52"/>
              <a:cs typeface="PT Sans Narrow" charset="-52"/>
              <a:sym typeface="Ope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Shape 84"/>
          <p:cNvSpPr txBox="1">
            <a:spLocks noGrp="1"/>
          </p:cNvSpPr>
          <p:nvPr>
            <p:ph type="title"/>
          </p:nvPr>
        </p:nvSpPr>
        <p:spPr>
          <a:xfrm>
            <a:off x="150750" y="221025"/>
            <a:ext cx="8842500" cy="707400"/>
          </a:xfrm>
          <a:prstGeom prst="rect">
            <a:avLst/>
          </a:prstGeom>
        </p:spPr>
        <p:txBody>
          <a:bodyPr lIns="91425" tIns="91425" rIns="91425" bIns="91425" anchor="t" anchorCtr="0">
            <a:noAutofit/>
          </a:bodyPr>
          <a:lstStyle/>
          <a:p>
            <a:pPr lvl="0">
              <a:spcBef>
                <a:spcPts val="0"/>
              </a:spcBef>
              <a:buNone/>
            </a:pPr>
            <a:r>
              <a:rPr lang="en"/>
              <a:t>ESSA changed the game.</a:t>
            </a:r>
          </a:p>
        </p:txBody>
      </p:sp>
      <p:sp>
        <p:nvSpPr>
          <p:cNvPr id="85" name="Shape 85"/>
          <p:cNvSpPr txBox="1">
            <a:spLocks noGrp="1"/>
          </p:cNvSpPr>
          <p:nvPr>
            <p:ph type="body" idx="1"/>
          </p:nvPr>
        </p:nvSpPr>
        <p:spPr>
          <a:xfrm>
            <a:off x="311700" y="975225"/>
            <a:ext cx="4405800" cy="3877200"/>
          </a:xfrm>
          <a:prstGeom prst="rect">
            <a:avLst/>
          </a:prstGeom>
        </p:spPr>
        <p:txBody>
          <a:bodyPr lIns="91425" tIns="91425" rIns="91425" bIns="91425" anchor="t" anchorCtr="0">
            <a:noAutofit/>
          </a:bodyPr>
          <a:lstStyle/>
          <a:p>
            <a:pPr lvl="0" rtl="0">
              <a:spcBef>
                <a:spcPts val="700"/>
              </a:spcBef>
              <a:spcAft>
                <a:spcPts val="0"/>
              </a:spcAft>
              <a:buNone/>
            </a:pPr>
            <a:r>
              <a:rPr lang="en" sz="2400" b="1" dirty="0">
                <a:solidFill>
                  <a:srgbClr val="695D46"/>
                </a:solidFill>
                <a:latin typeface="PT Sans Narrow"/>
                <a:ea typeface="PT Sans Narrow"/>
                <a:cs typeface="PT Sans Narrow"/>
                <a:sym typeface="PT Sans Narrow"/>
              </a:rPr>
              <a:t>We’re Dealing With Ed Reform 1.0</a:t>
            </a:r>
          </a:p>
          <a:p>
            <a:pPr lvl="0" rtl="0">
              <a:spcBef>
                <a:spcPts val="700"/>
              </a:spcBef>
              <a:spcAft>
                <a:spcPts val="0"/>
              </a:spcAft>
              <a:buNone/>
            </a:pPr>
            <a:r>
              <a:rPr lang="en" sz="1450" dirty="0">
                <a:solidFill>
                  <a:srgbClr val="695D46"/>
                </a:solidFill>
                <a:latin typeface="Arial"/>
                <a:ea typeface="Arial"/>
                <a:cs typeface="Arial"/>
                <a:sym typeface="Arial"/>
              </a:rPr>
              <a:t>Vouchers</a:t>
            </a:r>
          </a:p>
          <a:p>
            <a:pPr lvl="0" rtl="0">
              <a:spcBef>
                <a:spcPts val="700"/>
              </a:spcBef>
              <a:spcAft>
                <a:spcPts val="0"/>
              </a:spcAft>
              <a:buNone/>
            </a:pPr>
            <a:r>
              <a:rPr lang="en" sz="1450" dirty="0">
                <a:solidFill>
                  <a:srgbClr val="695D46"/>
                </a:solidFill>
                <a:latin typeface="Arial"/>
                <a:ea typeface="Arial"/>
                <a:cs typeface="Arial"/>
                <a:sym typeface="Arial"/>
              </a:rPr>
              <a:t>Charters</a:t>
            </a:r>
          </a:p>
          <a:p>
            <a:pPr lvl="0" rtl="0">
              <a:spcBef>
                <a:spcPts val="700"/>
              </a:spcBef>
              <a:spcAft>
                <a:spcPts val="0"/>
              </a:spcAft>
              <a:buNone/>
            </a:pPr>
            <a:r>
              <a:rPr lang="en" sz="1450" dirty="0">
                <a:solidFill>
                  <a:srgbClr val="695D46"/>
                </a:solidFill>
                <a:latin typeface="Arial"/>
                <a:ea typeface="Arial"/>
                <a:cs typeface="Arial"/>
                <a:sym typeface="Arial"/>
              </a:rPr>
              <a:t>Teach for America</a:t>
            </a:r>
          </a:p>
          <a:p>
            <a:pPr lvl="0" rtl="0">
              <a:spcBef>
                <a:spcPts val="700"/>
              </a:spcBef>
              <a:spcAft>
                <a:spcPts val="0"/>
              </a:spcAft>
              <a:buNone/>
            </a:pPr>
            <a:r>
              <a:rPr lang="en" sz="1450" dirty="0">
                <a:solidFill>
                  <a:srgbClr val="695D46"/>
                </a:solidFill>
                <a:latin typeface="Arial"/>
                <a:ea typeface="Arial"/>
                <a:cs typeface="Arial"/>
                <a:sym typeface="Arial"/>
              </a:rPr>
              <a:t>School Closures / Turnaround Plans</a:t>
            </a:r>
          </a:p>
          <a:p>
            <a:pPr lvl="0" rtl="0">
              <a:spcBef>
                <a:spcPts val="700"/>
              </a:spcBef>
              <a:spcAft>
                <a:spcPts val="0"/>
              </a:spcAft>
              <a:buNone/>
            </a:pPr>
            <a:r>
              <a:rPr lang="en" sz="1450" dirty="0">
                <a:solidFill>
                  <a:srgbClr val="695D46"/>
                </a:solidFill>
                <a:latin typeface="Arial"/>
                <a:ea typeface="Arial"/>
                <a:cs typeface="Arial"/>
                <a:sym typeface="Arial"/>
              </a:rPr>
              <a:t>High Stakes Testing-End of Year</a:t>
            </a:r>
          </a:p>
          <a:p>
            <a:pPr lvl="0" rtl="0">
              <a:spcBef>
                <a:spcPts val="700"/>
              </a:spcBef>
              <a:spcAft>
                <a:spcPts val="0"/>
              </a:spcAft>
              <a:buNone/>
            </a:pPr>
            <a:r>
              <a:rPr lang="en" sz="1450" dirty="0">
                <a:solidFill>
                  <a:srgbClr val="695D46"/>
                </a:solidFill>
                <a:latin typeface="Arial"/>
                <a:ea typeface="Arial"/>
                <a:cs typeface="Arial"/>
                <a:sym typeface="Arial"/>
              </a:rPr>
              <a:t>Value Added Teacher Accountability</a:t>
            </a:r>
          </a:p>
          <a:p>
            <a:pPr lvl="0" rtl="0">
              <a:spcBef>
                <a:spcPts val="700"/>
              </a:spcBef>
              <a:spcAft>
                <a:spcPts val="0"/>
              </a:spcAft>
              <a:buNone/>
            </a:pPr>
            <a:r>
              <a:rPr lang="en" sz="1450" dirty="0">
                <a:solidFill>
                  <a:srgbClr val="695D46"/>
                </a:solidFill>
                <a:latin typeface="Arial"/>
                <a:ea typeface="Arial"/>
                <a:cs typeface="Arial"/>
                <a:sym typeface="Arial"/>
              </a:rPr>
              <a:t>Austerity Budgeting</a:t>
            </a:r>
          </a:p>
          <a:p>
            <a:pPr lvl="0" rtl="0">
              <a:spcBef>
                <a:spcPts val="700"/>
              </a:spcBef>
              <a:spcAft>
                <a:spcPts val="0"/>
              </a:spcAft>
              <a:buNone/>
            </a:pPr>
            <a:r>
              <a:rPr lang="en" sz="1450" dirty="0">
                <a:solidFill>
                  <a:srgbClr val="695D46"/>
                </a:solidFill>
                <a:latin typeface="Arial"/>
                <a:ea typeface="Arial"/>
                <a:cs typeface="Arial"/>
                <a:sym typeface="Arial"/>
              </a:rPr>
              <a:t>Broad Academy Superintendents</a:t>
            </a:r>
          </a:p>
          <a:p>
            <a:pPr lvl="0">
              <a:spcBef>
                <a:spcPts val="700"/>
              </a:spcBef>
              <a:spcAft>
                <a:spcPts val="0"/>
              </a:spcAft>
              <a:buNone/>
            </a:pPr>
            <a:r>
              <a:rPr lang="en" sz="1450" dirty="0">
                <a:solidFill>
                  <a:srgbClr val="695D46"/>
                </a:solidFill>
                <a:latin typeface="Arial"/>
                <a:ea typeface="Arial"/>
                <a:cs typeface="Arial"/>
                <a:sym typeface="Arial"/>
              </a:rPr>
              <a:t>Non-Elected School Boards</a:t>
            </a:r>
          </a:p>
          <a:p>
            <a:pPr lvl="0">
              <a:spcBef>
                <a:spcPts val="0"/>
              </a:spcBef>
              <a:buNone/>
            </a:pPr>
            <a:endParaRPr dirty="0">
              <a:solidFill>
                <a:srgbClr val="695D46"/>
              </a:solidFill>
            </a:endParaRPr>
          </a:p>
        </p:txBody>
      </p:sp>
      <p:sp>
        <p:nvSpPr>
          <p:cNvPr id="86" name="Shape 86"/>
          <p:cNvSpPr txBox="1">
            <a:spLocks noGrp="1"/>
          </p:cNvSpPr>
          <p:nvPr>
            <p:ph type="body" idx="2"/>
          </p:nvPr>
        </p:nvSpPr>
        <p:spPr>
          <a:xfrm>
            <a:off x="4717500" y="928425"/>
            <a:ext cx="4281000" cy="4101900"/>
          </a:xfrm>
          <a:prstGeom prst="rect">
            <a:avLst/>
          </a:prstGeom>
        </p:spPr>
        <p:txBody>
          <a:bodyPr lIns="91425" tIns="91425" rIns="91425" bIns="91425" anchor="t" anchorCtr="0">
            <a:noAutofit/>
          </a:bodyPr>
          <a:lstStyle/>
          <a:p>
            <a:pPr lvl="0">
              <a:spcBef>
                <a:spcPts val="700"/>
              </a:spcBef>
              <a:spcAft>
                <a:spcPts val="0"/>
              </a:spcAft>
              <a:buNone/>
            </a:pPr>
            <a:r>
              <a:rPr lang="en" sz="2400" b="1">
                <a:solidFill>
                  <a:srgbClr val="695D46"/>
                </a:solidFill>
                <a:latin typeface="PT Sans Narrow"/>
                <a:ea typeface="PT Sans Narrow"/>
                <a:cs typeface="PT Sans Narrow"/>
                <a:sym typeface="PT Sans Narrow"/>
              </a:rPr>
              <a:t>They’re Implementing Ed Reform 2.0</a:t>
            </a:r>
          </a:p>
          <a:p>
            <a:pPr lvl="0" rtl="0">
              <a:spcBef>
                <a:spcPts val="700"/>
              </a:spcBef>
              <a:spcAft>
                <a:spcPts val="0"/>
              </a:spcAft>
              <a:buNone/>
            </a:pPr>
            <a:r>
              <a:rPr lang="en" sz="1450">
                <a:solidFill>
                  <a:srgbClr val="EF6C00"/>
                </a:solidFill>
                <a:latin typeface="Arial"/>
                <a:ea typeface="Arial"/>
                <a:cs typeface="Arial"/>
                <a:sym typeface="Arial"/>
              </a:rPr>
              <a:t>Learning Eco-Systems</a:t>
            </a:r>
          </a:p>
          <a:p>
            <a:pPr lvl="0" rtl="0">
              <a:spcBef>
                <a:spcPts val="700"/>
              </a:spcBef>
              <a:spcAft>
                <a:spcPts val="0"/>
              </a:spcAft>
              <a:buNone/>
            </a:pPr>
            <a:r>
              <a:rPr lang="en" sz="1450">
                <a:solidFill>
                  <a:srgbClr val="695D46"/>
                </a:solidFill>
                <a:latin typeface="Arial"/>
                <a:ea typeface="Arial"/>
                <a:cs typeface="Arial"/>
                <a:sym typeface="Arial"/>
              </a:rPr>
              <a:t>Hybrid-Blended Learning / Teacher On the Side</a:t>
            </a:r>
          </a:p>
          <a:p>
            <a:pPr lvl="0" rtl="0">
              <a:spcBef>
                <a:spcPts val="700"/>
              </a:spcBef>
              <a:spcAft>
                <a:spcPts val="0"/>
              </a:spcAft>
              <a:buNone/>
            </a:pPr>
            <a:r>
              <a:rPr lang="en" sz="1450">
                <a:solidFill>
                  <a:srgbClr val="695D46"/>
                </a:solidFill>
                <a:latin typeface="Arial"/>
                <a:ea typeface="Arial"/>
                <a:cs typeface="Arial"/>
                <a:sym typeface="Arial"/>
              </a:rPr>
              <a:t>Online Gaming Platforms</a:t>
            </a:r>
          </a:p>
          <a:p>
            <a:pPr lvl="0" rtl="0">
              <a:spcBef>
                <a:spcPts val="700"/>
              </a:spcBef>
              <a:spcAft>
                <a:spcPts val="0"/>
              </a:spcAft>
              <a:buNone/>
            </a:pPr>
            <a:r>
              <a:rPr lang="en" sz="1450">
                <a:solidFill>
                  <a:srgbClr val="695D46"/>
                </a:solidFill>
                <a:latin typeface="Arial"/>
                <a:ea typeface="Arial"/>
                <a:cs typeface="Arial"/>
                <a:sym typeface="Arial"/>
              </a:rPr>
              <a:t>Augmented &amp; Virtual Reality Simulations</a:t>
            </a:r>
          </a:p>
          <a:p>
            <a:pPr lvl="0" rtl="0">
              <a:spcBef>
                <a:spcPts val="700"/>
              </a:spcBef>
              <a:spcAft>
                <a:spcPts val="0"/>
              </a:spcAft>
              <a:buNone/>
            </a:pPr>
            <a:r>
              <a:rPr lang="en" sz="1450">
                <a:solidFill>
                  <a:srgbClr val="695D46"/>
                </a:solidFill>
                <a:latin typeface="Arial"/>
                <a:ea typeface="Arial"/>
                <a:cs typeface="Arial"/>
                <a:sym typeface="Arial"/>
              </a:rPr>
              <a:t>“Whole Child” Data Collection-SEL &amp; Behavior</a:t>
            </a:r>
          </a:p>
          <a:p>
            <a:pPr lvl="0" rtl="0">
              <a:spcBef>
                <a:spcPts val="700"/>
              </a:spcBef>
              <a:spcAft>
                <a:spcPts val="0"/>
              </a:spcAft>
              <a:buNone/>
            </a:pPr>
            <a:r>
              <a:rPr lang="en" sz="1450">
                <a:solidFill>
                  <a:srgbClr val="695D46"/>
                </a:solidFill>
                <a:latin typeface="Arial"/>
                <a:ea typeface="Arial"/>
                <a:cs typeface="Arial"/>
                <a:sym typeface="Arial"/>
              </a:rPr>
              <a:t>Credit Earned Outside School (ELOs)</a:t>
            </a:r>
          </a:p>
          <a:p>
            <a:pPr lvl="0" rtl="0">
              <a:spcBef>
                <a:spcPts val="700"/>
              </a:spcBef>
              <a:spcAft>
                <a:spcPts val="0"/>
              </a:spcAft>
              <a:buNone/>
            </a:pPr>
            <a:r>
              <a:rPr lang="en" sz="1450">
                <a:solidFill>
                  <a:srgbClr val="695D46"/>
                </a:solidFill>
                <a:latin typeface="Arial"/>
                <a:ea typeface="Arial"/>
                <a:cs typeface="Arial"/>
                <a:sym typeface="Arial"/>
              </a:rPr>
              <a:t>Standards-Based Grading</a:t>
            </a:r>
          </a:p>
          <a:p>
            <a:pPr lvl="0" rtl="0">
              <a:spcBef>
                <a:spcPts val="700"/>
              </a:spcBef>
              <a:spcAft>
                <a:spcPts val="0"/>
              </a:spcAft>
              <a:buNone/>
            </a:pPr>
            <a:r>
              <a:rPr lang="en" sz="1450">
                <a:solidFill>
                  <a:srgbClr val="695D46"/>
                </a:solidFill>
                <a:latin typeface="Arial"/>
                <a:ea typeface="Arial"/>
                <a:cs typeface="Arial"/>
                <a:sym typeface="Arial"/>
              </a:rPr>
              <a:t>Digital Badges &amp; Online Portfolios</a:t>
            </a:r>
          </a:p>
          <a:p>
            <a:pPr lvl="0" rtl="0">
              <a:spcBef>
                <a:spcPts val="700"/>
              </a:spcBef>
              <a:spcAft>
                <a:spcPts val="0"/>
              </a:spcAft>
              <a:buNone/>
            </a:pPr>
            <a:r>
              <a:rPr lang="en" sz="1450">
                <a:solidFill>
                  <a:srgbClr val="695D46"/>
                </a:solidFill>
                <a:latin typeface="Arial"/>
                <a:ea typeface="Arial"/>
                <a:cs typeface="Arial"/>
                <a:sym typeface="Arial"/>
              </a:rPr>
              <a:t>Workforce Pathways</a:t>
            </a:r>
          </a:p>
          <a:p>
            <a:pPr lvl="0">
              <a:spcBef>
                <a:spcPts val="700"/>
              </a:spcBef>
              <a:spcAft>
                <a:spcPts val="0"/>
              </a:spcAft>
              <a:buNone/>
            </a:pPr>
            <a:r>
              <a:rPr lang="en" sz="1450">
                <a:solidFill>
                  <a:srgbClr val="695D46"/>
                </a:solidFill>
                <a:latin typeface="Arial"/>
                <a:ea typeface="Arial"/>
                <a:cs typeface="Arial"/>
                <a:sym typeface="Arial"/>
              </a:rPr>
              <a:t>Education Savings Accounts / Blockchain / Bitcoin</a:t>
            </a:r>
          </a:p>
        </p:txBody>
      </p:sp>
      <p:sp>
        <p:nvSpPr>
          <p:cNvPr id="87" name="Shape 87"/>
          <p:cNvSpPr/>
          <p:nvPr/>
        </p:nvSpPr>
        <p:spPr>
          <a:xfrm>
            <a:off x="3682250" y="1785775"/>
            <a:ext cx="920400" cy="707400"/>
          </a:xfrm>
          <a:prstGeom prst="rightArrow">
            <a:avLst>
              <a:gd name="adj1" fmla="val 50000"/>
              <a:gd name="adj2" fmla="val 50000"/>
            </a:avLst>
          </a:prstGeom>
          <a:solidFill>
            <a:schemeClr val="lt2"/>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pic>
        <p:nvPicPr>
          <p:cNvPr id="92" name="Shape 92" descr="Learning Eco-System.png"/>
          <p:cNvPicPr preferRelativeResize="0"/>
          <p:nvPr/>
        </p:nvPicPr>
        <p:blipFill>
          <a:blip r:embed="rId3">
            <a:alphaModFix/>
          </a:blip>
          <a:stretch>
            <a:fillRect/>
          </a:stretch>
        </p:blipFill>
        <p:spPr>
          <a:xfrm>
            <a:off x="393699" y="716925"/>
            <a:ext cx="6064888" cy="3875849"/>
          </a:xfrm>
          <a:prstGeom prst="rect">
            <a:avLst/>
          </a:prstGeom>
          <a:noFill/>
          <a:ln>
            <a:noFill/>
          </a:ln>
        </p:spPr>
      </p:pic>
      <p:sp>
        <p:nvSpPr>
          <p:cNvPr id="93" name="Shape 93"/>
          <p:cNvSpPr txBox="1"/>
          <p:nvPr/>
        </p:nvSpPr>
        <p:spPr>
          <a:xfrm>
            <a:off x="6733300" y="800050"/>
            <a:ext cx="1995300" cy="852000"/>
          </a:xfrm>
          <a:prstGeom prst="rect">
            <a:avLst/>
          </a:prstGeom>
          <a:solidFill>
            <a:srgbClr val="9E9E9E"/>
          </a:solidFill>
          <a:ln>
            <a:noFill/>
          </a:ln>
        </p:spPr>
        <p:txBody>
          <a:bodyPr lIns="91425" tIns="91425" rIns="91425" bIns="91425" anchor="t" anchorCtr="0">
            <a:noAutofit/>
          </a:bodyPr>
          <a:lstStyle/>
          <a:p>
            <a:pPr lvl="0" rtl="0">
              <a:spcBef>
                <a:spcPts val="0"/>
              </a:spcBef>
              <a:buNone/>
            </a:pPr>
            <a:r>
              <a:rPr lang="en" sz="1200" dirty="0">
                <a:solidFill>
                  <a:schemeClr val="lt1"/>
                </a:solidFill>
                <a:latin typeface="+mn-lt"/>
                <a:ea typeface="Open Sans"/>
                <a:cs typeface="Open Sans"/>
                <a:sym typeface="Open Sans"/>
              </a:rPr>
              <a:t>“School will take many forms. Sometimes it will be </a:t>
            </a:r>
            <a:r>
              <a:rPr lang="en" sz="1200" dirty="0">
                <a:solidFill>
                  <a:schemeClr val="dk1"/>
                </a:solidFill>
                <a:latin typeface="+mn-lt"/>
                <a:ea typeface="Open Sans"/>
                <a:cs typeface="Open Sans"/>
                <a:sym typeface="Open Sans"/>
              </a:rPr>
              <a:t>self-organized</a:t>
            </a:r>
            <a:r>
              <a:rPr lang="en" sz="1200" dirty="0">
                <a:solidFill>
                  <a:schemeClr val="lt1"/>
                </a:solidFill>
                <a:latin typeface="+mn-lt"/>
                <a:ea typeface="Open Sans"/>
                <a:cs typeface="Open Sans"/>
                <a:sym typeface="Open Sans"/>
              </a:rPr>
              <a:t>”</a:t>
            </a:r>
          </a:p>
        </p:txBody>
      </p:sp>
      <p:sp>
        <p:nvSpPr>
          <p:cNvPr id="94" name="Shape 94"/>
          <p:cNvSpPr txBox="1"/>
          <p:nvPr/>
        </p:nvSpPr>
        <p:spPr>
          <a:xfrm>
            <a:off x="6733300" y="1910237"/>
            <a:ext cx="1995300" cy="1323000"/>
          </a:xfrm>
          <a:prstGeom prst="rect">
            <a:avLst/>
          </a:prstGeom>
          <a:solidFill>
            <a:srgbClr val="9E9E9E"/>
          </a:solidFill>
          <a:ln>
            <a:noFill/>
          </a:ln>
        </p:spPr>
        <p:txBody>
          <a:bodyPr lIns="91425" tIns="91425" rIns="91425" bIns="91425" anchor="t" anchorCtr="0">
            <a:noAutofit/>
          </a:bodyPr>
          <a:lstStyle/>
          <a:p>
            <a:pPr lvl="0" rtl="0">
              <a:spcBef>
                <a:spcPts val="0"/>
              </a:spcBef>
              <a:buNone/>
            </a:pPr>
            <a:r>
              <a:rPr lang="en" dirty="0">
                <a:solidFill>
                  <a:schemeClr val="lt1"/>
                </a:solidFill>
                <a:latin typeface="+mn-lt"/>
                <a:ea typeface="PT Sans Narrow"/>
                <a:cs typeface="PT Sans Narrow"/>
                <a:sym typeface="PT Sans Narrow"/>
              </a:rPr>
              <a:t>“</a:t>
            </a:r>
            <a:r>
              <a:rPr lang="en" sz="1200" dirty="0">
                <a:solidFill>
                  <a:schemeClr val="lt1"/>
                </a:solidFill>
                <a:latin typeface="+mn-lt"/>
                <a:ea typeface="Open Sans"/>
                <a:cs typeface="Open Sans"/>
                <a:sym typeface="Open Sans"/>
              </a:rPr>
              <a:t>Learners and their families will create individualized </a:t>
            </a:r>
            <a:r>
              <a:rPr lang="en" sz="1200" dirty="0">
                <a:solidFill>
                  <a:schemeClr val="dk1"/>
                </a:solidFill>
                <a:latin typeface="+mn-lt"/>
                <a:ea typeface="Open Sans"/>
                <a:cs typeface="Open Sans"/>
                <a:sym typeface="Open Sans"/>
              </a:rPr>
              <a:t>learning playlists</a:t>
            </a:r>
            <a:r>
              <a:rPr lang="en" sz="1200" dirty="0">
                <a:solidFill>
                  <a:schemeClr val="lt1"/>
                </a:solidFill>
                <a:latin typeface="+mn-lt"/>
                <a:ea typeface="Open Sans"/>
                <a:cs typeface="Open Sans"/>
                <a:sym typeface="Open Sans"/>
              </a:rPr>
              <a:t> reflecting their particular interests, goals, and values.”</a:t>
            </a:r>
          </a:p>
        </p:txBody>
      </p:sp>
      <p:sp>
        <p:nvSpPr>
          <p:cNvPr id="95" name="Shape 95"/>
          <p:cNvSpPr txBox="1"/>
          <p:nvPr/>
        </p:nvSpPr>
        <p:spPr>
          <a:xfrm>
            <a:off x="6733300" y="3411500"/>
            <a:ext cx="2085300" cy="1503300"/>
          </a:xfrm>
          <a:prstGeom prst="rect">
            <a:avLst/>
          </a:prstGeom>
          <a:solidFill>
            <a:srgbClr val="9E9E9E"/>
          </a:solidFill>
          <a:ln>
            <a:noFill/>
          </a:ln>
        </p:spPr>
        <p:txBody>
          <a:bodyPr lIns="91425" tIns="91425" rIns="91425" bIns="91425" anchor="t" anchorCtr="0">
            <a:noAutofit/>
          </a:bodyPr>
          <a:lstStyle/>
          <a:p>
            <a:pPr lvl="0" rtl="0">
              <a:spcBef>
                <a:spcPts val="0"/>
              </a:spcBef>
              <a:buNone/>
            </a:pPr>
            <a:r>
              <a:rPr lang="en" sz="1200" dirty="0">
                <a:solidFill>
                  <a:schemeClr val="lt1"/>
                </a:solidFill>
                <a:latin typeface="+mn-lt"/>
                <a:ea typeface="Open Sans"/>
                <a:cs typeface="Open Sans"/>
                <a:sym typeface="Open Sans"/>
              </a:rPr>
              <a:t>“Those learning playlists </a:t>
            </a:r>
            <a:r>
              <a:rPr lang="en" sz="1200" i="1" dirty="0">
                <a:solidFill>
                  <a:schemeClr val="dk1"/>
                </a:solidFill>
                <a:latin typeface="+mn-lt"/>
                <a:ea typeface="Open Sans"/>
                <a:cs typeface="Open Sans"/>
                <a:sym typeface="Open Sans"/>
              </a:rPr>
              <a:t>might</a:t>
            </a:r>
            <a:r>
              <a:rPr lang="en" sz="1200" dirty="0">
                <a:solidFill>
                  <a:schemeClr val="dk1"/>
                </a:solidFill>
                <a:latin typeface="+mn-lt"/>
                <a:ea typeface="Open Sans"/>
                <a:cs typeface="Open Sans"/>
                <a:sym typeface="Open Sans"/>
              </a:rPr>
              <a:t> include public schools</a:t>
            </a:r>
            <a:r>
              <a:rPr lang="en" sz="1200" dirty="0">
                <a:solidFill>
                  <a:schemeClr val="lt1"/>
                </a:solidFill>
                <a:latin typeface="+mn-lt"/>
                <a:ea typeface="Open Sans"/>
                <a:cs typeface="Open Sans"/>
                <a:sym typeface="Open Sans"/>
              </a:rPr>
              <a:t>, but could also include a wide variety of digitally-mediated or place-based learning experiences.”</a:t>
            </a:r>
          </a:p>
        </p:txBody>
      </p:sp>
      <p:sp>
        <p:nvSpPr>
          <p:cNvPr id="96" name="Shape 96"/>
          <p:cNvSpPr txBox="1"/>
          <p:nvPr/>
        </p:nvSpPr>
        <p:spPr>
          <a:xfrm>
            <a:off x="301325" y="4727875"/>
            <a:ext cx="6587700" cy="332400"/>
          </a:xfrm>
          <a:prstGeom prst="rect">
            <a:avLst/>
          </a:prstGeom>
          <a:noFill/>
          <a:ln>
            <a:noFill/>
          </a:ln>
        </p:spPr>
        <p:txBody>
          <a:bodyPr lIns="91425" tIns="91425" rIns="91425" bIns="91425" anchor="t" anchorCtr="0">
            <a:noAutofit/>
          </a:bodyPr>
          <a:lstStyle/>
          <a:p>
            <a:pPr lvl="0" rtl="0">
              <a:spcBef>
                <a:spcPts val="0"/>
              </a:spcBef>
              <a:buNone/>
            </a:pPr>
            <a:r>
              <a:rPr lang="en"/>
              <a:t>Infographic: </a:t>
            </a:r>
            <a:r>
              <a:rPr lang="en" u="sng">
                <a:solidFill>
                  <a:schemeClr val="hlink"/>
                </a:solidFill>
                <a:hlinkClick r:id="rId4"/>
              </a:rPr>
              <a:t>A Glimpse Into the Future of Learning</a:t>
            </a:r>
            <a:r>
              <a:rPr lang="en"/>
              <a:t>, Knowledgeworks 2013</a:t>
            </a:r>
          </a:p>
        </p:txBody>
      </p:sp>
      <p:sp>
        <p:nvSpPr>
          <p:cNvPr id="97" name="Shape 97"/>
          <p:cNvSpPr txBox="1"/>
          <p:nvPr/>
        </p:nvSpPr>
        <p:spPr>
          <a:xfrm>
            <a:off x="274650" y="100450"/>
            <a:ext cx="8594700" cy="699600"/>
          </a:xfrm>
          <a:prstGeom prst="rect">
            <a:avLst/>
          </a:prstGeom>
          <a:noFill/>
          <a:ln>
            <a:noFill/>
          </a:ln>
        </p:spPr>
        <p:txBody>
          <a:bodyPr lIns="91425" tIns="91425" rIns="91425" bIns="91425" anchor="t" anchorCtr="0">
            <a:noAutofit/>
          </a:bodyPr>
          <a:lstStyle/>
          <a:p>
            <a:pPr lvl="0" rtl="0">
              <a:spcBef>
                <a:spcPts val="0"/>
              </a:spcBef>
              <a:buNone/>
            </a:pPr>
            <a:r>
              <a:rPr lang="en" sz="3000" b="1">
                <a:solidFill>
                  <a:srgbClr val="EF6C00"/>
                </a:solidFill>
                <a:latin typeface="PT Sans Narrow"/>
                <a:ea typeface="PT Sans Narrow"/>
                <a:cs typeface="PT Sans Narrow"/>
                <a:sym typeface="PT Sans Narrow"/>
              </a:rPr>
              <a:t>Ecosystems = Cyber Education + Community Based Learning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Shape 102"/>
          <p:cNvSpPr txBox="1">
            <a:spLocks noGrp="1"/>
          </p:cNvSpPr>
          <p:nvPr>
            <p:ph type="title"/>
          </p:nvPr>
        </p:nvSpPr>
        <p:spPr>
          <a:xfrm>
            <a:off x="265500" y="144375"/>
            <a:ext cx="4045200" cy="2450400"/>
          </a:xfrm>
          <a:prstGeom prst="rect">
            <a:avLst/>
          </a:prstGeom>
        </p:spPr>
        <p:txBody>
          <a:bodyPr lIns="91425" tIns="91425" rIns="91425" bIns="91425" anchor="b" anchorCtr="0">
            <a:noAutofit/>
          </a:bodyPr>
          <a:lstStyle/>
          <a:p>
            <a:pPr lvl="0" algn="l" rtl="0">
              <a:spcBef>
                <a:spcPts val="0"/>
              </a:spcBef>
              <a:buNone/>
            </a:pPr>
            <a:r>
              <a:rPr lang="en" sz="3600"/>
              <a:t>In the learning ecosystem,  certified teachers could be replaced by...</a:t>
            </a:r>
          </a:p>
        </p:txBody>
      </p:sp>
      <p:sp>
        <p:nvSpPr>
          <p:cNvPr id="103" name="Shape 103"/>
          <p:cNvSpPr txBox="1">
            <a:spLocks noGrp="1"/>
          </p:cNvSpPr>
          <p:nvPr>
            <p:ph type="subTitle" idx="1"/>
          </p:nvPr>
        </p:nvSpPr>
        <p:spPr>
          <a:xfrm>
            <a:off x="265500" y="2652800"/>
            <a:ext cx="4045200" cy="2365800"/>
          </a:xfrm>
          <a:prstGeom prst="rect">
            <a:avLst/>
          </a:prstGeom>
        </p:spPr>
        <p:txBody>
          <a:bodyPr lIns="91425" tIns="91425" rIns="91425" bIns="91425" anchor="t" anchorCtr="0">
            <a:noAutofit/>
          </a:bodyPr>
          <a:lstStyle/>
          <a:p>
            <a:pPr lvl="0" algn="l" rtl="0">
              <a:lnSpc>
                <a:spcPct val="100000"/>
              </a:lnSpc>
              <a:spcBef>
                <a:spcPts val="700"/>
              </a:spcBef>
              <a:buNone/>
            </a:pPr>
            <a:r>
              <a:rPr lang="en" sz="1400" dirty="0">
                <a:solidFill>
                  <a:srgbClr val="695D46"/>
                </a:solidFill>
                <a:latin typeface="+mn-lt"/>
                <a:ea typeface="PT Sans"/>
                <a:cs typeface="PT Sans"/>
                <a:sym typeface="PT Sans"/>
              </a:rPr>
              <a:t>Data Stewards</a:t>
            </a:r>
          </a:p>
          <a:p>
            <a:pPr lvl="0" algn="l" rtl="0">
              <a:lnSpc>
                <a:spcPct val="100000"/>
              </a:lnSpc>
              <a:spcBef>
                <a:spcPts val="700"/>
              </a:spcBef>
              <a:buNone/>
            </a:pPr>
            <a:r>
              <a:rPr lang="en" sz="1400" dirty="0">
                <a:solidFill>
                  <a:srgbClr val="695D46"/>
                </a:solidFill>
                <a:latin typeface="+mn-lt"/>
                <a:ea typeface="PT Sans"/>
                <a:cs typeface="PT Sans"/>
                <a:sym typeface="PT Sans"/>
              </a:rPr>
              <a:t>Learning Pathway Designers</a:t>
            </a:r>
          </a:p>
          <a:p>
            <a:pPr lvl="0" algn="l" rtl="0">
              <a:lnSpc>
                <a:spcPct val="100000"/>
              </a:lnSpc>
              <a:spcBef>
                <a:spcPts val="700"/>
              </a:spcBef>
              <a:buNone/>
            </a:pPr>
            <a:r>
              <a:rPr lang="en" sz="1400" dirty="0">
                <a:solidFill>
                  <a:srgbClr val="695D46"/>
                </a:solidFill>
                <a:latin typeface="+mn-lt"/>
                <a:ea typeface="PT Sans"/>
                <a:cs typeface="PT Sans"/>
                <a:sym typeface="PT Sans"/>
              </a:rPr>
              <a:t>Competency Trackers</a:t>
            </a:r>
          </a:p>
          <a:p>
            <a:pPr lvl="0" algn="l" rtl="0">
              <a:lnSpc>
                <a:spcPct val="100000"/>
              </a:lnSpc>
              <a:spcBef>
                <a:spcPts val="700"/>
              </a:spcBef>
              <a:buNone/>
            </a:pPr>
            <a:r>
              <a:rPr lang="en" sz="1400" dirty="0">
                <a:solidFill>
                  <a:srgbClr val="695D46"/>
                </a:solidFill>
                <a:latin typeface="+mn-lt"/>
                <a:ea typeface="PT Sans"/>
                <a:cs typeface="PT Sans"/>
                <a:sym typeface="PT Sans"/>
              </a:rPr>
              <a:t>Learning Naturalists</a:t>
            </a:r>
          </a:p>
          <a:p>
            <a:pPr lvl="0" algn="l" rtl="0">
              <a:lnSpc>
                <a:spcPct val="100000"/>
              </a:lnSpc>
              <a:spcBef>
                <a:spcPts val="700"/>
              </a:spcBef>
              <a:buNone/>
            </a:pPr>
            <a:r>
              <a:rPr lang="en" sz="1400" dirty="0">
                <a:solidFill>
                  <a:srgbClr val="695D46"/>
                </a:solidFill>
                <a:latin typeface="+mn-lt"/>
                <a:ea typeface="PT Sans"/>
                <a:cs typeface="PT Sans"/>
                <a:sym typeface="PT Sans"/>
              </a:rPr>
              <a:t>Pop-Up Reality Producers</a:t>
            </a:r>
          </a:p>
          <a:p>
            <a:pPr lvl="0" algn="l" rtl="0">
              <a:lnSpc>
                <a:spcPct val="100000"/>
              </a:lnSpc>
              <a:spcBef>
                <a:spcPts val="700"/>
              </a:spcBef>
              <a:buNone/>
            </a:pPr>
            <a:r>
              <a:rPr lang="en" sz="1400" dirty="0">
                <a:solidFill>
                  <a:srgbClr val="695D46"/>
                </a:solidFill>
                <a:latin typeface="+mn-lt"/>
                <a:ea typeface="PT Sans"/>
                <a:cs typeface="PT Sans"/>
                <a:sym typeface="PT Sans"/>
              </a:rPr>
              <a:t>Micro-Credential Analysts</a:t>
            </a:r>
          </a:p>
          <a:p>
            <a:pPr lvl="0" algn="l" rtl="0">
              <a:lnSpc>
                <a:spcPct val="100000"/>
              </a:lnSpc>
              <a:spcBef>
                <a:spcPts val="700"/>
              </a:spcBef>
              <a:buNone/>
            </a:pPr>
            <a:r>
              <a:rPr lang="en" sz="1400" dirty="0">
                <a:solidFill>
                  <a:srgbClr val="695D46"/>
                </a:solidFill>
                <a:latin typeface="+mn-lt"/>
                <a:ea typeface="PT Sans"/>
                <a:cs typeface="PT Sans"/>
                <a:sym typeface="PT Sans"/>
              </a:rPr>
              <a:t>Social Innovation Portfolio Directors</a:t>
            </a:r>
          </a:p>
          <a:p>
            <a:pPr lvl="0" algn="l" rtl="0">
              <a:lnSpc>
                <a:spcPct val="100000"/>
              </a:lnSpc>
              <a:spcBef>
                <a:spcPts val="700"/>
              </a:spcBef>
              <a:buNone/>
            </a:pPr>
            <a:endParaRPr sz="1200" dirty="0">
              <a:solidFill>
                <a:srgbClr val="695D46"/>
              </a:solidFill>
              <a:latin typeface="PT Sans"/>
              <a:ea typeface="PT Sans"/>
              <a:cs typeface="PT Sans"/>
              <a:sym typeface="PT Sans"/>
            </a:endParaRPr>
          </a:p>
          <a:p>
            <a:pPr lvl="0" rtl="0">
              <a:lnSpc>
                <a:spcPct val="100000"/>
              </a:lnSpc>
              <a:spcBef>
                <a:spcPts val="0"/>
              </a:spcBef>
              <a:buNone/>
            </a:pPr>
            <a:endParaRPr sz="1200" dirty="0">
              <a:solidFill>
                <a:srgbClr val="695D46"/>
              </a:solidFill>
              <a:latin typeface="PT Sans"/>
              <a:ea typeface="PT Sans"/>
              <a:cs typeface="PT Sans"/>
              <a:sym typeface="PT Sans"/>
            </a:endParaRPr>
          </a:p>
        </p:txBody>
      </p:sp>
      <p:pic>
        <p:nvPicPr>
          <p:cNvPr id="104" name="Shape 104" descr="Learning Eco-System.jpg">
            <a:hlinkClick r:id="rId3"/>
          </p:cNvPr>
          <p:cNvPicPr preferRelativeResize="0"/>
          <p:nvPr/>
        </p:nvPicPr>
        <p:blipFill rotWithShape="1">
          <a:blip r:embed="rId4">
            <a:alphaModFix/>
          </a:blip>
          <a:srcRect l="6635" r="5944"/>
          <a:stretch/>
        </p:blipFill>
        <p:spPr>
          <a:xfrm>
            <a:off x="4310700" y="264987"/>
            <a:ext cx="4707076" cy="4301824"/>
          </a:xfrm>
          <a:prstGeom prst="rect">
            <a:avLst/>
          </a:prstGeom>
          <a:noFill/>
          <a:ln>
            <a:noFill/>
          </a:ln>
        </p:spPr>
      </p:pic>
      <p:sp>
        <p:nvSpPr>
          <p:cNvPr id="105" name="Shape 105"/>
          <p:cNvSpPr txBox="1"/>
          <p:nvPr/>
        </p:nvSpPr>
        <p:spPr>
          <a:xfrm>
            <a:off x="4696700" y="4566800"/>
            <a:ext cx="4321200" cy="451800"/>
          </a:xfrm>
          <a:prstGeom prst="rect">
            <a:avLst/>
          </a:prstGeom>
          <a:noFill/>
          <a:ln>
            <a:noFill/>
          </a:ln>
        </p:spPr>
        <p:txBody>
          <a:bodyPr lIns="91425" tIns="91425" rIns="91425" bIns="91425" anchor="t" anchorCtr="0">
            <a:noAutofit/>
          </a:bodyPr>
          <a:lstStyle/>
          <a:p>
            <a:pPr lvl="0" rtl="0">
              <a:spcBef>
                <a:spcPts val="0"/>
              </a:spcBef>
              <a:buNone/>
            </a:pPr>
            <a:r>
              <a:rPr lang="en" sz="1000" u="sng">
                <a:solidFill>
                  <a:schemeClr val="lt1"/>
                </a:solidFill>
                <a:latin typeface="Open Sans"/>
                <a:ea typeface="Open Sans"/>
                <a:cs typeface="Open Sans"/>
                <a:sym typeface="Open Sans"/>
                <a:hlinkClick r:id="rId3"/>
              </a:rPr>
              <a:t>Exploring the Future Education Workforce: New Roles for An Expanding  Learning Ecosystem</a:t>
            </a:r>
            <a:r>
              <a:rPr lang="en" sz="1000">
                <a:solidFill>
                  <a:schemeClr val="lt1"/>
                </a:solidFill>
                <a:latin typeface="Open Sans"/>
                <a:ea typeface="Open Sans"/>
                <a:cs typeface="Open Sans"/>
                <a:sym typeface="Open Sans"/>
              </a:rPr>
              <a:t>, Knowledgeworks 2015</a:t>
            </a:r>
          </a:p>
        </p:txBody>
      </p:sp>
      <p:sp>
        <p:nvSpPr>
          <p:cNvPr id="106" name="Shape 106"/>
          <p:cNvSpPr/>
          <p:nvPr/>
        </p:nvSpPr>
        <p:spPr>
          <a:xfrm>
            <a:off x="2607000" y="2364550"/>
            <a:ext cx="1703700" cy="895800"/>
          </a:xfrm>
          <a:prstGeom prst="wedgeEllipseCallout">
            <a:avLst>
              <a:gd name="adj1" fmla="val -52069"/>
              <a:gd name="adj2" fmla="val 50534"/>
            </a:avLst>
          </a:prstGeom>
          <a:noFill/>
          <a:ln w="19050" cap="flat" cmpd="sng">
            <a:solidFill>
              <a:schemeClr val="dk1"/>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07" name="Shape 107"/>
          <p:cNvSpPr txBox="1"/>
          <p:nvPr/>
        </p:nvSpPr>
        <p:spPr>
          <a:xfrm>
            <a:off x="2864100" y="2458900"/>
            <a:ext cx="1189500" cy="707100"/>
          </a:xfrm>
          <a:prstGeom prst="rect">
            <a:avLst/>
          </a:prstGeom>
          <a:noFill/>
          <a:ln>
            <a:noFill/>
          </a:ln>
        </p:spPr>
        <p:txBody>
          <a:bodyPr lIns="91425" tIns="91425" rIns="91425" bIns="91425" anchor="ctr" anchorCtr="0">
            <a:noAutofit/>
          </a:bodyPr>
          <a:lstStyle/>
          <a:p>
            <a:pPr lvl="0" algn="ctr" rtl="0">
              <a:spcBef>
                <a:spcPts val="0"/>
              </a:spcBef>
              <a:buNone/>
            </a:pPr>
            <a:r>
              <a:rPr lang="en" sz="1200" dirty="0">
                <a:solidFill>
                  <a:srgbClr val="EF6C00"/>
                </a:solidFill>
                <a:latin typeface="+mn-lt"/>
                <a:ea typeface="Open Sans"/>
                <a:cs typeface="Open Sans"/>
                <a:sym typeface="Open Sans"/>
              </a:rPr>
              <a:t>Gig Economy</a:t>
            </a:r>
          </a:p>
          <a:p>
            <a:pPr lvl="0" algn="ctr" rtl="0">
              <a:spcBef>
                <a:spcPts val="0"/>
              </a:spcBef>
              <a:buNone/>
            </a:pPr>
            <a:r>
              <a:rPr lang="en" sz="1200" dirty="0">
                <a:solidFill>
                  <a:srgbClr val="EF6C00"/>
                </a:solidFill>
                <a:latin typeface="+mn-lt"/>
                <a:ea typeface="Open Sans"/>
                <a:cs typeface="Open Sans"/>
                <a:sym typeface="Open Sans"/>
              </a:rPr>
              <a:t>Benefits?</a:t>
            </a:r>
          </a:p>
        </p:txBody>
      </p:sp>
      <p:sp>
        <p:nvSpPr>
          <p:cNvPr id="108" name="Shape 108"/>
          <p:cNvSpPr/>
          <p:nvPr/>
        </p:nvSpPr>
        <p:spPr>
          <a:xfrm>
            <a:off x="2491650" y="3553400"/>
            <a:ext cx="1934400" cy="1013400"/>
          </a:xfrm>
          <a:prstGeom prst="wedgeEllipseCallout">
            <a:avLst>
              <a:gd name="adj1" fmla="val -60691"/>
              <a:gd name="adj2" fmla="val -14575"/>
            </a:avLst>
          </a:prstGeom>
          <a:noFill/>
          <a:ln w="19050" cap="flat" cmpd="sng">
            <a:solidFill>
              <a:schemeClr val="dk1"/>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09" name="Shape 109"/>
          <p:cNvSpPr txBox="1"/>
          <p:nvPr/>
        </p:nvSpPr>
        <p:spPr>
          <a:xfrm>
            <a:off x="2707950" y="3706550"/>
            <a:ext cx="1501800" cy="707100"/>
          </a:xfrm>
          <a:prstGeom prst="rect">
            <a:avLst/>
          </a:prstGeom>
          <a:noFill/>
          <a:ln>
            <a:noFill/>
          </a:ln>
        </p:spPr>
        <p:txBody>
          <a:bodyPr lIns="91425" tIns="91425" rIns="91425" bIns="91425" anchor="ctr" anchorCtr="0">
            <a:noAutofit/>
          </a:bodyPr>
          <a:lstStyle/>
          <a:p>
            <a:pPr lvl="0" algn="ctr" rtl="0">
              <a:spcBef>
                <a:spcPts val="0"/>
              </a:spcBef>
              <a:buNone/>
            </a:pPr>
            <a:r>
              <a:rPr lang="en" sz="1200" dirty="0">
                <a:solidFill>
                  <a:srgbClr val="EF6C00"/>
                </a:solidFill>
                <a:latin typeface="+mn-lt"/>
                <a:ea typeface="Open Sans"/>
                <a:cs typeface="Open Sans"/>
                <a:sym typeface="Open Sans"/>
              </a:rPr>
              <a:t>Turnover &amp; Churn</a:t>
            </a:r>
          </a:p>
          <a:p>
            <a:pPr lvl="0" algn="ctr" rtl="0">
              <a:spcBef>
                <a:spcPts val="0"/>
              </a:spcBef>
              <a:buNone/>
            </a:pPr>
            <a:r>
              <a:rPr lang="en" sz="1200" dirty="0">
                <a:solidFill>
                  <a:srgbClr val="EF6C00"/>
                </a:solidFill>
                <a:latin typeface="+mn-lt"/>
                <a:ea typeface="Open Sans"/>
                <a:cs typeface="Open Sans"/>
                <a:sym typeface="Open Sans"/>
              </a:rPr>
              <a:t>No Time to Build Lasting Relationships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Shape 114"/>
          <p:cNvSpPr txBox="1">
            <a:spLocks noGrp="1"/>
          </p:cNvSpPr>
          <p:nvPr>
            <p:ph type="title"/>
          </p:nvPr>
        </p:nvSpPr>
        <p:spPr>
          <a:xfrm>
            <a:off x="311700" y="814800"/>
            <a:ext cx="8571300" cy="942000"/>
          </a:xfrm>
          <a:prstGeom prst="rect">
            <a:avLst/>
          </a:prstGeom>
        </p:spPr>
        <p:txBody>
          <a:bodyPr lIns="91425" tIns="91425" rIns="91425" bIns="91425" anchor="ctr" anchorCtr="0">
            <a:noAutofit/>
          </a:bodyPr>
          <a:lstStyle/>
          <a:p>
            <a:pPr lvl="0">
              <a:spcBef>
                <a:spcPts val="0"/>
              </a:spcBef>
              <a:buNone/>
            </a:pPr>
            <a:r>
              <a:rPr lang="en"/>
              <a:t>Are we approaching a time when school buildings with human teachers are no longer the norm?</a:t>
            </a:r>
          </a:p>
        </p:txBody>
      </p:sp>
      <p:pic>
        <p:nvPicPr>
          <p:cNvPr id="115" name="Shape 115" descr="abandoned school.jpg"/>
          <p:cNvPicPr preferRelativeResize="0"/>
          <p:nvPr/>
        </p:nvPicPr>
        <p:blipFill rotWithShape="1">
          <a:blip r:embed="rId3">
            <a:alphaModFix/>
          </a:blip>
          <a:srcRect/>
          <a:stretch/>
        </p:blipFill>
        <p:spPr>
          <a:xfrm>
            <a:off x="1908925" y="2016700"/>
            <a:ext cx="5326126" cy="27868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Shape 120" descr="Intelligent Tutoring Cover.jpg"/>
          <p:cNvPicPr preferRelativeResize="0"/>
          <p:nvPr/>
        </p:nvPicPr>
        <p:blipFill>
          <a:blip r:embed="rId3">
            <a:alphaModFix/>
          </a:blip>
          <a:stretch>
            <a:fillRect/>
          </a:stretch>
        </p:blipFill>
        <p:spPr>
          <a:xfrm>
            <a:off x="368549" y="152399"/>
            <a:ext cx="2852399" cy="3747253"/>
          </a:xfrm>
          <a:prstGeom prst="rect">
            <a:avLst/>
          </a:prstGeom>
          <a:noFill/>
          <a:ln>
            <a:noFill/>
          </a:ln>
        </p:spPr>
      </p:pic>
      <p:pic>
        <p:nvPicPr>
          <p:cNvPr id="121" name="Shape 121"/>
          <p:cNvPicPr preferRelativeResize="0"/>
          <p:nvPr/>
        </p:nvPicPr>
        <p:blipFill>
          <a:blip r:embed="rId4">
            <a:alphaModFix/>
          </a:blip>
          <a:stretch>
            <a:fillRect/>
          </a:stretch>
        </p:blipFill>
        <p:spPr>
          <a:xfrm>
            <a:off x="5547050" y="1046775"/>
            <a:ext cx="3398348" cy="3874874"/>
          </a:xfrm>
          <a:prstGeom prst="rect">
            <a:avLst/>
          </a:prstGeom>
          <a:noFill/>
          <a:ln>
            <a:noFill/>
          </a:ln>
        </p:spPr>
      </p:pic>
      <p:sp>
        <p:nvSpPr>
          <p:cNvPr id="122" name="Shape 122"/>
          <p:cNvSpPr/>
          <p:nvPr/>
        </p:nvSpPr>
        <p:spPr>
          <a:xfrm>
            <a:off x="6029900" y="2654575"/>
            <a:ext cx="2680200" cy="244800"/>
          </a:xfrm>
          <a:prstGeom prst="roundRect">
            <a:avLst>
              <a:gd name="adj" fmla="val 16667"/>
            </a:avLst>
          </a:prstGeom>
          <a:noFill/>
          <a:ln w="19050" cap="flat" cmpd="sng">
            <a:solidFill>
              <a:schemeClr val="accent1"/>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23" name="Shape 123"/>
          <p:cNvSpPr/>
          <p:nvPr/>
        </p:nvSpPr>
        <p:spPr>
          <a:xfrm>
            <a:off x="6093000" y="4403950"/>
            <a:ext cx="2852400" cy="405900"/>
          </a:xfrm>
          <a:prstGeom prst="roundRect">
            <a:avLst>
              <a:gd name="adj" fmla="val 16667"/>
            </a:avLst>
          </a:prstGeom>
          <a:noFill/>
          <a:ln w="19050" cap="flat" cmpd="sng">
            <a:solidFill>
              <a:schemeClr val="accent1"/>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pic>
        <p:nvPicPr>
          <p:cNvPr id="124" name="Shape 124" descr="Mathia.jpg"/>
          <p:cNvPicPr preferRelativeResize="0"/>
          <p:nvPr/>
        </p:nvPicPr>
        <p:blipFill>
          <a:blip r:embed="rId5">
            <a:alphaModFix/>
          </a:blip>
          <a:stretch>
            <a:fillRect/>
          </a:stretch>
        </p:blipFill>
        <p:spPr>
          <a:xfrm>
            <a:off x="3419674" y="152400"/>
            <a:ext cx="5633349" cy="894374"/>
          </a:xfrm>
          <a:prstGeom prst="rect">
            <a:avLst/>
          </a:prstGeom>
          <a:noFill/>
          <a:ln>
            <a:noFill/>
          </a:ln>
        </p:spPr>
      </p:pic>
      <p:sp>
        <p:nvSpPr>
          <p:cNvPr id="125" name="Shape 125"/>
          <p:cNvSpPr txBox="1"/>
          <p:nvPr/>
        </p:nvSpPr>
        <p:spPr>
          <a:xfrm>
            <a:off x="158625" y="4075150"/>
            <a:ext cx="5423400" cy="958500"/>
          </a:xfrm>
          <a:prstGeom prst="rect">
            <a:avLst/>
          </a:prstGeom>
          <a:noFill/>
          <a:ln>
            <a:noFill/>
          </a:ln>
        </p:spPr>
        <p:txBody>
          <a:bodyPr lIns="91425" tIns="91425" rIns="91425" bIns="91425" anchor="t" anchorCtr="0">
            <a:noAutofit/>
          </a:bodyPr>
          <a:lstStyle/>
          <a:p>
            <a:pPr lvl="0" rtl="0">
              <a:spcBef>
                <a:spcPts val="0"/>
              </a:spcBef>
              <a:buNone/>
            </a:pPr>
            <a:r>
              <a:rPr lang="en">
                <a:solidFill>
                  <a:schemeClr val="dk2"/>
                </a:solidFill>
                <a:latin typeface="PT Sans"/>
                <a:ea typeface="PT Sans"/>
                <a:cs typeface="PT Sans"/>
                <a:sym typeface="PT Sans"/>
              </a:rPr>
              <a:t>“Design Recommendations for Intelligent Tutoring Systems”</a:t>
            </a:r>
          </a:p>
          <a:p>
            <a:pPr lvl="0" rtl="0">
              <a:spcBef>
                <a:spcPts val="0"/>
              </a:spcBef>
              <a:buNone/>
            </a:pPr>
            <a:r>
              <a:rPr lang="en">
                <a:solidFill>
                  <a:schemeClr val="dk2"/>
                </a:solidFill>
                <a:latin typeface="PT Sans"/>
                <a:ea typeface="PT Sans"/>
                <a:cs typeface="PT Sans"/>
                <a:sym typeface="PT Sans"/>
              </a:rPr>
              <a:t>Prepared in 2014 by the Institute of Creative Technologies at USC</a:t>
            </a:r>
          </a:p>
          <a:p>
            <a:pPr lvl="0" rtl="0">
              <a:spcBef>
                <a:spcPts val="0"/>
              </a:spcBef>
              <a:buNone/>
            </a:pPr>
            <a:r>
              <a:rPr lang="en">
                <a:solidFill>
                  <a:schemeClr val="dk2"/>
                </a:solidFill>
                <a:latin typeface="PT Sans"/>
                <a:ea typeface="PT Sans"/>
                <a:cs typeface="PT Sans"/>
                <a:sym typeface="PT Sans"/>
              </a:rPr>
              <a:t>For the US Army Research Lab</a:t>
            </a:r>
          </a:p>
          <a:p>
            <a:pPr lvl="0" rtl="0">
              <a:spcBef>
                <a:spcPts val="0"/>
              </a:spcBef>
              <a:buNone/>
            </a:pPr>
            <a:r>
              <a:rPr lang="en" u="sng">
                <a:solidFill>
                  <a:schemeClr val="hlink"/>
                </a:solidFill>
                <a:latin typeface="PT Sans"/>
                <a:ea typeface="PT Sans"/>
                <a:cs typeface="PT Sans"/>
                <a:sym typeface="PT Sans"/>
                <a:hlinkClick r:id="rId6" invalidUrl="http://ict.usc.edu/pubs/Intelligent Tutoring Support for Learners Interacting with Virtual Humans.pdf"/>
              </a:rPr>
              <a:t>Link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Shape 130" descr="Articulab.jpg">
            <a:hlinkClick r:id="rId3"/>
          </p:cNvPr>
          <p:cNvPicPr preferRelativeResize="0"/>
          <p:nvPr/>
        </p:nvPicPr>
        <p:blipFill>
          <a:blip r:embed="rId4">
            <a:alphaModFix/>
          </a:blip>
          <a:stretch>
            <a:fillRect/>
          </a:stretch>
        </p:blipFill>
        <p:spPr>
          <a:xfrm>
            <a:off x="90723" y="181387"/>
            <a:ext cx="3902978" cy="2229724"/>
          </a:xfrm>
          <a:prstGeom prst="rect">
            <a:avLst/>
          </a:prstGeom>
          <a:noFill/>
          <a:ln>
            <a:noFill/>
          </a:ln>
        </p:spPr>
      </p:pic>
      <p:sp>
        <p:nvSpPr>
          <p:cNvPr id="131" name="Shape 131"/>
          <p:cNvSpPr txBox="1"/>
          <p:nvPr/>
        </p:nvSpPr>
        <p:spPr>
          <a:xfrm>
            <a:off x="298325" y="2962650"/>
            <a:ext cx="4649700" cy="545100"/>
          </a:xfrm>
          <a:prstGeom prst="rect">
            <a:avLst/>
          </a:prstGeom>
          <a:noFill/>
          <a:ln>
            <a:noFill/>
          </a:ln>
        </p:spPr>
        <p:txBody>
          <a:bodyPr lIns="91425" tIns="91425" rIns="91425" bIns="91425" anchor="t" anchorCtr="0">
            <a:noAutofit/>
          </a:bodyPr>
          <a:lstStyle/>
          <a:p>
            <a:pPr lvl="0">
              <a:spcBef>
                <a:spcPts val="0"/>
              </a:spcBef>
              <a:buNone/>
            </a:pPr>
            <a:endParaRPr/>
          </a:p>
        </p:txBody>
      </p:sp>
      <p:sp>
        <p:nvSpPr>
          <p:cNvPr id="132" name="Shape 132"/>
          <p:cNvSpPr txBox="1"/>
          <p:nvPr/>
        </p:nvSpPr>
        <p:spPr>
          <a:xfrm>
            <a:off x="90725" y="2445825"/>
            <a:ext cx="4857300" cy="545100"/>
          </a:xfrm>
          <a:prstGeom prst="rect">
            <a:avLst/>
          </a:prstGeom>
          <a:noFill/>
          <a:ln>
            <a:noFill/>
          </a:ln>
        </p:spPr>
        <p:txBody>
          <a:bodyPr lIns="91425" tIns="91425" rIns="91425" bIns="91425" anchor="t" anchorCtr="0">
            <a:noAutofit/>
          </a:bodyPr>
          <a:lstStyle/>
          <a:p>
            <a:pPr lvl="0" rtl="0">
              <a:spcBef>
                <a:spcPts val="0"/>
              </a:spcBef>
              <a:buNone/>
            </a:pPr>
            <a:r>
              <a:rPr lang="en" sz="2400" b="1">
                <a:solidFill>
                  <a:schemeClr val="accent1"/>
                </a:solidFill>
                <a:latin typeface="PT Sans Narrow"/>
                <a:ea typeface="PT Sans Narrow"/>
                <a:cs typeface="PT Sans Narrow"/>
                <a:sym typeface="PT Sans Narrow"/>
              </a:rPr>
              <a:t>Articulab Virtual Peers, Carnegie Mellon</a:t>
            </a:r>
          </a:p>
        </p:txBody>
      </p:sp>
      <p:pic>
        <p:nvPicPr>
          <p:cNvPr id="133" name="Shape 133" descr="Reasoning Mind.jpg">
            <a:hlinkClick r:id="rId5"/>
          </p:cNvPr>
          <p:cNvPicPr preferRelativeResize="0"/>
          <p:nvPr/>
        </p:nvPicPr>
        <p:blipFill rotWithShape="1">
          <a:blip r:embed="rId6">
            <a:alphaModFix/>
          </a:blip>
          <a:srcRect t="3720" b="-3719"/>
          <a:stretch/>
        </p:blipFill>
        <p:spPr>
          <a:xfrm>
            <a:off x="6390975" y="594725"/>
            <a:ext cx="2555399" cy="3869826"/>
          </a:xfrm>
          <a:prstGeom prst="rect">
            <a:avLst/>
          </a:prstGeom>
          <a:noFill/>
          <a:ln>
            <a:noFill/>
          </a:ln>
        </p:spPr>
      </p:pic>
      <p:sp>
        <p:nvSpPr>
          <p:cNvPr id="134" name="Shape 134"/>
          <p:cNvSpPr txBox="1"/>
          <p:nvPr/>
        </p:nvSpPr>
        <p:spPr>
          <a:xfrm>
            <a:off x="6314775" y="49625"/>
            <a:ext cx="2707800" cy="545100"/>
          </a:xfrm>
          <a:prstGeom prst="rect">
            <a:avLst/>
          </a:prstGeom>
          <a:noFill/>
          <a:ln>
            <a:noFill/>
          </a:ln>
        </p:spPr>
        <p:txBody>
          <a:bodyPr lIns="91425" tIns="91425" rIns="91425" bIns="91425" anchor="t" anchorCtr="0">
            <a:noAutofit/>
          </a:bodyPr>
          <a:lstStyle/>
          <a:p>
            <a:pPr lvl="0" rtl="0">
              <a:spcBef>
                <a:spcPts val="0"/>
              </a:spcBef>
              <a:buNone/>
            </a:pPr>
            <a:r>
              <a:rPr lang="en" sz="2400" b="1">
                <a:solidFill>
                  <a:schemeClr val="accent1"/>
                </a:solidFill>
                <a:latin typeface="PT Sans Narrow"/>
                <a:ea typeface="PT Sans Narrow"/>
                <a:cs typeface="PT Sans Narrow"/>
                <a:sym typeface="PT Sans Narrow"/>
              </a:rPr>
              <a:t>Genie, Reasoning Mind</a:t>
            </a:r>
          </a:p>
        </p:txBody>
      </p:sp>
      <p:pic>
        <p:nvPicPr>
          <p:cNvPr id="135" name="Shape 135" descr="Tutormate.jpg">
            <a:hlinkClick r:id="rId7"/>
          </p:cNvPr>
          <p:cNvPicPr preferRelativeResize="0"/>
          <p:nvPr/>
        </p:nvPicPr>
        <p:blipFill>
          <a:blip r:embed="rId8">
            <a:alphaModFix/>
          </a:blip>
          <a:stretch>
            <a:fillRect/>
          </a:stretch>
        </p:blipFill>
        <p:spPr>
          <a:xfrm>
            <a:off x="298325" y="3326050"/>
            <a:ext cx="5518524" cy="1732075"/>
          </a:xfrm>
          <a:prstGeom prst="rect">
            <a:avLst/>
          </a:prstGeom>
          <a:noFill/>
          <a:ln>
            <a:noFill/>
          </a:ln>
        </p:spPr>
      </p:pic>
      <p:sp>
        <p:nvSpPr>
          <p:cNvPr id="136" name="Shape 136"/>
          <p:cNvSpPr txBox="1"/>
          <p:nvPr/>
        </p:nvSpPr>
        <p:spPr>
          <a:xfrm>
            <a:off x="6133514" y="4464550"/>
            <a:ext cx="3010486" cy="545100"/>
          </a:xfrm>
          <a:prstGeom prst="rect">
            <a:avLst/>
          </a:prstGeom>
          <a:noFill/>
          <a:ln>
            <a:noFill/>
          </a:ln>
        </p:spPr>
        <p:txBody>
          <a:bodyPr lIns="91425" tIns="91425" rIns="91425" bIns="91425" anchor="t" anchorCtr="0">
            <a:noAutofit/>
          </a:bodyPr>
          <a:lstStyle/>
          <a:p>
            <a:pPr lvl="0" rtl="0">
              <a:spcBef>
                <a:spcPts val="0"/>
              </a:spcBef>
              <a:buNone/>
            </a:pPr>
            <a:r>
              <a:rPr lang="en" sz="1200" dirty="0" err="1">
                <a:solidFill>
                  <a:srgbClr val="4A4A4A"/>
                </a:solidFill>
                <a:latin typeface="+mn-lt"/>
                <a:ea typeface="Open Sans"/>
                <a:cs typeface="Open Sans"/>
                <a:sym typeface="Open Sans"/>
              </a:rPr>
              <a:t>TutorMate</a:t>
            </a:r>
            <a:r>
              <a:rPr lang="en" sz="1200" dirty="0">
                <a:solidFill>
                  <a:srgbClr val="4A4A4A"/>
                </a:solidFill>
                <a:latin typeface="+mn-lt"/>
                <a:ea typeface="Open Sans"/>
                <a:cs typeface="Open Sans"/>
                <a:sym typeface="Open Sans"/>
              </a:rPr>
              <a:t> is funded, in part, by Haliburton and Booz Allen Hamilton</a:t>
            </a:r>
          </a:p>
        </p:txBody>
      </p:sp>
      <p:cxnSp>
        <p:nvCxnSpPr>
          <p:cNvPr id="137" name="Shape 137"/>
          <p:cNvCxnSpPr/>
          <p:nvPr/>
        </p:nvCxnSpPr>
        <p:spPr>
          <a:xfrm rot="10800000">
            <a:off x="3507975" y="4207400"/>
            <a:ext cx="2599200" cy="462900"/>
          </a:xfrm>
          <a:prstGeom prst="straightConnector1">
            <a:avLst/>
          </a:prstGeom>
          <a:noFill/>
          <a:ln w="38100" cap="flat" cmpd="sng">
            <a:solidFill>
              <a:srgbClr val="EF6C00"/>
            </a:solidFill>
            <a:prstDash val="solid"/>
            <a:round/>
            <a:headEnd type="none" w="lg" len="lg"/>
            <a:tailEnd type="triangle" w="lg" len="lg"/>
          </a:ln>
        </p:spPr>
      </p:cxnSp>
      <p:sp>
        <p:nvSpPr>
          <p:cNvPr id="138" name="Shape 138"/>
          <p:cNvSpPr txBox="1"/>
          <p:nvPr/>
        </p:nvSpPr>
        <p:spPr>
          <a:xfrm>
            <a:off x="4238250" y="216100"/>
            <a:ext cx="2021400" cy="2160300"/>
          </a:xfrm>
          <a:prstGeom prst="rect">
            <a:avLst/>
          </a:prstGeom>
          <a:solidFill>
            <a:schemeClr val="accent3"/>
          </a:solidFill>
          <a:ln>
            <a:noFill/>
          </a:ln>
        </p:spPr>
        <p:txBody>
          <a:bodyPr lIns="91425" tIns="91425" rIns="91425" bIns="91425" anchor="ctr" anchorCtr="0">
            <a:noAutofit/>
          </a:bodyPr>
          <a:lstStyle/>
          <a:p>
            <a:pPr lvl="0" algn="ctr" rtl="0">
              <a:spcBef>
                <a:spcPts val="0"/>
              </a:spcBef>
              <a:buNone/>
            </a:pPr>
            <a:r>
              <a:rPr lang="en" sz="3600" b="1">
                <a:solidFill>
                  <a:schemeClr val="lt1"/>
                </a:solidFill>
                <a:latin typeface="PT Sans Narrow"/>
                <a:ea typeface="PT Sans Narrow"/>
                <a:cs typeface="PT Sans Narrow"/>
                <a:sym typeface="PT Sans Narrow"/>
              </a:rPr>
              <a:t>Who’s teaching our kids?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a:xfrm>
            <a:off x="4846425" y="2728600"/>
            <a:ext cx="3884700" cy="2074200"/>
          </a:xfrm>
          <a:prstGeom prst="rect">
            <a:avLst/>
          </a:prstGeom>
        </p:spPr>
        <p:txBody>
          <a:bodyPr lIns="91425" tIns="91425" rIns="91425" bIns="91425" anchor="ctr" anchorCtr="0">
            <a:noAutofit/>
          </a:bodyPr>
          <a:lstStyle/>
          <a:p>
            <a:pPr lvl="0" algn="ctr" rtl="0">
              <a:spcBef>
                <a:spcPts val="0"/>
              </a:spcBef>
              <a:buNone/>
            </a:pPr>
            <a:r>
              <a:rPr lang="en"/>
              <a:t>Anytime, Anywhere</a:t>
            </a:r>
          </a:p>
          <a:p>
            <a:pPr lvl="0" algn="ctr" rtl="0">
              <a:spcBef>
                <a:spcPts val="0"/>
              </a:spcBef>
              <a:buNone/>
            </a:pPr>
            <a:r>
              <a:rPr lang="en"/>
              <a:t>Any Path, Any Pace</a:t>
            </a:r>
          </a:p>
          <a:p>
            <a:pPr lvl="0" algn="ctr">
              <a:spcBef>
                <a:spcPts val="0"/>
              </a:spcBef>
              <a:buNone/>
            </a:pPr>
            <a:r>
              <a:rPr lang="en"/>
              <a:t>Learning Ecosystems</a:t>
            </a:r>
          </a:p>
        </p:txBody>
      </p:sp>
      <p:pic>
        <p:nvPicPr>
          <p:cNvPr id="144" name="Shape 144" descr="Learing Record Store.jpg"/>
          <p:cNvPicPr preferRelativeResize="0"/>
          <p:nvPr/>
        </p:nvPicPr>
        <p:blipFill>
          <a:blip r:embed="rId3">
            <a:alphaModFix/>
          </a:blip>
          <a:stretch>
            <a:fillRect/>
          </a:stretch>
        </p:blipFill>
        <p:spPr>
          <a:xfrm>
            <a:off x="136750" y="117725"/>
            <a:ext cx="3813990" cy="2467874"/>
          </a:xfrm>
          <a:prstGeom prst="rect">
            <a:avLst/>
          </a:prstGeom>
          <a:noFill/>
          <a:ln>
            <a:noFill/>
          </a:ln>
        </p:spPr>
      </p:pic>
      <p:pic>
        <p:nvPicPr>
          <p:cNvPr id="145" name="Shape 145" descr="IMS Global.jpg"/>
          <p:cNvPicPr preferRelativeResize="0"/>
          <p:nvPr/>
        </p:nvPicPr>
        <p:blipFill>
          <a:blip r:embed="rId4">
            <a:alphaModFix/>
          </a:blip>
          <a:stretch>
            <a:fillRect/>
          </a:stretch>
        </p:blipFill>
        <p:spPr>
          <a:xfrm>
            <a:off x="4154449" y="117724"/>
            <a:ext cx="4905575" cy="2467875"/>
          </a:xfrm>
          <a:prstGeom prst="rect">
            <a:avLst/>
          </a:prstGeom>
          <a:noFill/>
          <a:ln>
            <a:noFill/>
          </a:ln>
        </p:spPr>
      </p:pic>
      <p:pic>
        <p:nvPicPr>
          <p:cNvPr id="146" name="Shape 146" descr="Learning eco-system 3.png"/>
          <p:cNvPicPr preferRelativeResize="0"/>
          <p:nvPr/>
        </p:nvPicPr>
        <p:blipFill>
          <a:blip r:embed="rId5">
            <a:alphaModFix/>
          </a:blip>
          <a:stretch>
            <a:fillRect/>
          </a:stretch>
        </p:blipFill>
        <p:spPr>
          <a:xfrm>
            <a:off x="192750" y="2728600"/>
            <a:ext cx="3912723" cy="2217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Shape 151" descr="Making Blended Work Cover.jpg"/>
          <p:cNvPicPr preferRelativeResize="0"/>
          <p:nvPr/>
        </p:nvPicPr>
        <p:blipFill>
          <a:blip r:embed="rId3">
            <a:alphaModFix/>
          </a:blip>
          <a:stretch>
            <a:fillRect/>
          </a:stretch>
        </p:blipFill>
        <p:spPr>
          <a:xfrm>
            <a:off x="335925" y="152400"/>
            <a:ext cx="3762522" cy="4838702"/>
          </a:xfrm>
          <a:prstGeom prst="rect">
            <a:avLst/>
          </a:prstGeom>
          <a:noFill/>
          <a:ln>
            <a:noFill/>
          </a:ln>
        </p:spPr>
      </p:pic>
      <p:pic>
        <p:nvPicPr>
          <p:cNvPr id="152" name="Shape 152" descr="Blended Funders.jpg"/>
          <p:cNvPicPr preferRelativeResize="0"/>
          <p:nvPr/>
        </p:nvPicPr>
        <p:blipFill>
          <a:blip r:embed="rId4">
            <a:alphaModFix/>
          </a:blip>
          <a:stretch>
            <a:fillRect/>
          </a:stretch>
        </p:blipFill>
        <p:spPr>
          <a:xfrm>
            <a:off x="3981157" y="801858"/>
            <a:ext cx="4628271" cy="4073765"/>
          </a:xfrm>
          <a:prstGeom prst="rect">
            <a:avLst/>
          </a:prstGeom>
          <a:noFill/>
          <a:ln>
            <a:noFill/>
          </a:ln>
        </p:spPr>
      </p:pic>
      <p:sp>
        <p:nvSpPr>
          <p:cNvPr id="153" name="Shape 153"/>
          <p:cNvSpPr txBox="1"/>
          <p:nvPr/>
        </p:nvSpPr>
        <p:spPr>
          <a:xfrm>
            <a:off x="4168500" y="152400"/>
            <a:ext cx="4975500" cy="759600"/>
          </a:xfrm>
          <a:prstGeom prst="rect">
            <a:avLst/>
          </a:prstGeom>
          <a:noFill/>
          <a:ln>
            <a:noFill/>
          </a:ln>
        </p:spPr>
        <p:txBody>
          <a:bodyPr lIns="91425" tIns="91425" rIns="91425" bIns="91425" anchor="t" anchorCtr="0">
            <a:noAutofit/>
          </a:bodyPr>
          <a:lstStyle/>
          <a:p>
            <a:pPr lvl="0">
              <a:spcBef>
                <a:spcPts val="0"/>
              </a:spcBef>
              <a:buNone/>
            </a:pPr>
            <a:r>
              <a:rPr lang="en" sz="1800" b="1">
                <a:solidFill>
                  <a:schemeClr val="accent1"/>
                </a:solidFill>
                <a:latin typeface="PT Sans"/>
                <a:ea typeface="PT Sans"/>
                <a:cs typeface="PT Sans"/>
                <a:sym typeface="PT Sans"/>
              </a:rPr>
              <a:t>Hybrid-Blended Learning Will Normalize Digital Education / Charterizing From Within</a:t>
            </a:r>
          </a:p>
          <a:p>
            <a:pPr lvl="0">
              <a:spcBef>
                <a:spcPts val="0"/>
              </a:spcBef>
              <a:buNone/>
            </a:pPr>
            <a:endParaRPr sz="1800" b="1">
              <a:solidFill>
                <a:schemeClr val="accent1"/>
              </a:solidFill>
              <a:latin typeface="PT Sans"/>
              <a:ea typeface="PT Sans"/>
              <a:cs typeface="PT Sans"/>
              <a:sym typeface="PT Sans"/>
            </a:endParaRPr>
          </a:p>
          <a:p>
            <a:pPr lvl="0" rtl="0">
              <a:spcBef>
                <a:spcPts val="0"/>
              </a:spcBef>
              <a:buNone/>
            </a:pPr>
            <a:endParaRPr sz="1800" b="1">
              <a:solidFill>
                <a:schemeClr val="accent1"/>
              </a:solidFill>
              <a:latin typeface="PT Sans"/>
              <a:ea typeface="PT Sans"/>
              <a:cs typeface="PT Sans"/>
              <a:sym typeface="PT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Shape 158"/>
          <p:cNvSpPr txBox="1"/>
          <p:nvPr/>
        </p:nvSpPr>
        <p:spPr>
          <a:xfrm>
            <a:off x="564500" y="244925"/>
            <a:ext cx="7998600" cy="4502100"/>
          </a:xfrm>
          <a:prstGeom prst="rect">
            <a:avLst/>
          </a:prstGeom>
          <a:noFill/>
          <a:ln>
            <a:noFill/>
          </a:ln>
        </p:spPr>
        <p:txBody>
          <a:bodyPr lIns="91425" tIns="91425" rIns="91425" bIns="91425" anchor="t" anchorCtr="0">
            <a:noAutofit/>
          </a:bodyPr>
          <a:lstStyle/>
          <a:p>
            <a:pPr lvl="0" rtl="0">
              <a:spcBef>
                <a:spcPts val="0"/>
              </a:spcBef>
              <a:buNone/>
            </a:pPr>
            <a:r>
              <a:rPr lang="en" sz="2800" dirty="0">
                <a:solidFill>
                  <a:schemeClr val="dk2"/>
                </a:solidFill>
                <a:latin typeface="+mn-lt"/>
                <a:ea typeface="Open Sans"/>
                <a:cs typeface="Open Sans"/>
                <a:sym typeface="Open Sans"/>
              </a:rPr>
              <a:t>“Starting in 2014, the district (Cabarrus County Schools) identified its </a:t>
            </a:r>
            <a:r>
              <a:rPr lang="en" sz="2800" b="1" dirty="0">
                <a:solidFill>
                  <a:schemeClr val="accent1"/>
                </a:solidFill>
                <a:latin typeface="+mn-lt"/>
                <a:ea typeface="Open Sans"/>
                <a:cs typeface="Open Sans"/>
                <a:sym typeface="Open Sans"/>
              </a:rPr>
              <a:t>best</a:t>
            </a:r>
            <a:r>
              <a:rPr lang="en" sz="2800" dirty="0">
                <a:solidFill>
                  <a:schemeClr val="dk2"/>
                </a:solidFill>
                <a:latin typeface="+mn-lt"/>
                <a:ea typeface="Open Sans"/>
                <a:cs typeface="Open Sans"/>
                <a:sym typeface="Open Sans"/>
              </a:rPr>
              <a:t> high school and middle school teachers, </a:t>
            </a:r>
            <a:r>
              <a:rPr lang="en" sz="2800" b="1" dirty="0">
                <a:solidFill>
                  <a:schemeClr val="accent1"/>
                </a:solidFill>
                <a:latin typeface="+mn-lt"/>
                <a:ea typeface="Open Sans"/>
                <a:cs typeface="Open Sans"/>
                <a:sym typeface="Open Sans"/>
              </a:rPr>
              <a:t>doubled the amount of students</a:t>
            </a:r>
            <a:r>
              <a:rPr lang="en" sz="2800" dirty="0">
                <a:solidFill>
                  <a:schemeClr val="dk2"/>
                </a:solidFill>
                <a:latin typeface="+mn-lt"/>
                <a:ea typeface="Open Sans"/>
                <a:cs typeface="Open Sans"/>
                <a:sym typeface="Open Sans"/>
              </a:rPr>
              <a:t> those educators teach, </a:t>
            </a:r>
            <a:r>
              <a:rPr lang="en" sz="2800" b="1" dirty="0">
                <a:solidFill>
                  <a:schemeClr val="accent1"/>
                </a:solidFill>
                <a:latin typeface="+mn-lt"/>
                <a:ea typeface="Open Sans"/>
                <a:cs typeface="Open Sans"/>
                <a:sym typeface="Open Sans"/>
              </a:rPr>
              <a:t>cut the in-person time with these students in half</a:t>
            </a:r>
            <a:r>
              <a:rPr lang="en" sz="2800" dirty="0">
                <a:solidFill>
                  <a:schemeClr val="dk2"/>
                </a:solidFill>
                <a:latin typeface="+mn-lt"/>
                <a:ea typeface="Open Sans"/>
                <a:cs typeface="Open Sans"/>
                <a:sym typeface="Open Sans"/>
              </a:rPr>
              <a:t> and paid the teachers more to reach more kids and get the same results.”</a:t>
            </a:r>
          </a:p>
          <a:p>
            <a:pPr lvl="0" rtl="0">
              <a:spcBef>
                <a:spcPts val="0"/>
              </a:spcBef>
              <a:buNone/>
            </a:pPr>
            <a:endParaRPr sz="1200" dirty="0">
              <a:solidFill>
                <a:schemeClr val="dk2"/>
              </a:solidFill>
              <a:latin typeface="+mn-lt"/>
              <a:ea typeface="Open Sans"/>
              <a:cs typeface="Open Sans"/>
              <a:sym typeface="Open Sans"/>
            </a:endParaRPr>
          </a:p>
          <a:p>
            <a:pPr lvl="0" rtl="0">
              <a:spcBef>
                <a:spcPts val="0"/>
              </a:spcBef>
              <a:buNone/>
            </a:pPr>
            <a:r>
              <a:rPr lang="en" sz="2800" dirty="0">
                <a:solidFill>
                  <a:schemeClr val="dk2"/>
                </a:solidFill>
                <a:latin typeface="+mn-lt"/>
                <a:ea typeface="Open Sans"/>
                <a:cs typeface="Open Sans"/>
                <a:sym typeface="Open Sans"/>
              </a:rPr>
              <a:t>Page 13, “Making Blended Work”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163" name="Shape 163" descr="Oakland Blended Learning.jpg"/>
          <p:cNvPicPr preferRelativeResize="0"/>
          <p:nvPr/>
        </p:nvPicPr>
        <p:blipFill>
          <a:blip r:embed="rId3">
            <a:alphaModFix/>
          </a:blip>
          <a:stretch>
            <a:fillRect/>
          </a:stretch>
        </p:blipFill>
        <p:spPr>
          <a:xfrm>
            <a:off x="4198075" y="2374649"/>
            <a:ext cx="4870502" cy="2568600"/>
          </a:xfrm>
          <a:prstGeom prst="rect">
            <a:avLst/>
          </a:prstGeom>
          <a:noFill/>
          <a:ln>
            <a:noFill/>
          </a:ln>
        </p:spPr>
      </p:pic>
      <p:pic>
        <p:nvPicPr>
          <p:cNvPr id="164" name="Shape 164" descr="John Krull.jpg"/>
          <p:cNvPicPr preferRelativeResize="0"/>
          <p:nvPr/>
        </p:nvPicPr>
        <p:blipFill>
          <a:blip r:embed="rId4">
            <a:alphaModFix/>
          </a:blip>
          <a:stretch>
            <a:fillRect/>
          </a:stretch>
        </p:blipFill>
        <p:spPr>
          <a:xfrm>
            <a:off x="138400" y="96400"/>
            <a:ext cx="4484925" cy="2797525"/>
          </a:xfrm>
          <a:prstGeom prst="rect">
            <a:avLst/>
          </a:prstGeom>
          <a:noFill/>
          <a:ln>
            <a:noFill/>
          </a:ln>
        </p:spPr>
      </p:pic>
      <p:pic>
        <p:nvPicPr>
          <p:cNvPr id="165" name="Shape 165" descr="IMS Global Krull.jpg"/>
          <p:cNvPicPr preferRelativeResize="0"/>
          <p:nvPr/>
        </p:nvPicPr>
        <p:blipFill>
          <a:blip r:embed="rId5">
            <a:alphaModFix/>
          </a:blip>
          <a:stretch>
            <a:fillRect/>
          </a:stretch>
        </p:blipFill>
        <p:spPr>
          <a:xfrm>
            <a:off x="4978649" y="152400"/>
            <a:ext cx="4012951" cy="1818368"/>
          </a:xfrm>
          <a:prstGeom prst="rect">
            <a:avLst/>
          </a:prstGeom>
          <a:noFill/>
          <a:ln>
            <a:noFill/>
          </a:ln>
        </p:spPr>
      </p:pic>
      <p:sp>
        <p:nvSpPr>
          <p:cNvPr id="166" name="Shape 166"/>
          <p:cNvSpPr txBox="1">
            <a:spLocks noGrp="1"/>
          </p:cNvSpPr>
          <p:nvPr>
            <p:ph type="title" idx="4294967295"/>
          </p:nvPr>
        </p:nvSpPr>
        <p:spPr>
          <a:xfrm>
            <a:off x="544325" y="2893925"/>
            <a:ext cx="3274200" cy="2112000"/>
          </a:xfrm>
          <a:prstGeom prst="rect">
            <a:avLst/>
          </a:prstGeom>
        </p:spPr>
        <p:txBody>
          <a:bodyPr lIns="91425" tIns="91425" rIns="91425" bIns="91425" anchor="ctr" anchorCtr="0">
            <a:noAutofit/>
          </a:bodyPr>
          <a:lstStyle/>
          <a:p>
            <a:pPr lvl="0" rtl="0">
              <a:spcBef>
                <a:spcPts val="0"/>
              </a:spcBef>
              <a:buNone/>
            </a:pPr>
            <a:r>
              <a:rPr lang="en" sz="3000"/>
              <a:t>Austerity</a:t>
            </a:r>
          </a:p>
          <a:p>
            <a:pPr lvl="0" rtl="0">
              <a:spcBef>
                <a:spcPts val="0"/>
              </a:spcBef>
              <a:buNone/>
            </a:pPr>
            <a:r>
              <a:rPr lang="en" sz="3000"/>
              <a:t>Shift to OER</a:t>
            </a:r>
          </a:p>
          <a:p>
            <a:pPr lvl="0" rtl="0">
              <a:spcBef>
                <a:spcPts val="0"/>
              </a:spcBef>
              <a:buNone/>
            </a:pPr>
            <a:r>
              <a:rPr lang="en" sz="3000"/>
              <a:t>#GoOpen</a:t>
            </a:r>
          </a:p>
          <a:p>
            <a:pPr lvl="0" rtl="0">
              <a:spcBef>
                <a:spcPts val="0"/>
              </a:spcBef>
              <a:buNone/>
            </a:pPr>
            <a:r>
              <a:rPr lang="en" sz="3000"/>
              <a:t>Playlist Education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pic>
        <p:nvPicPr>
          <p:cNvPr id="171" name="Shape 171" descr="Pearson AI .jpg"/>
          <p:cNvPicPr preferRelativeResize="0"/>
          <p:nvPr/>
        </p:nvPicPr>
        <p:blipFill>
          <a:blip r:embed="rId3">
            <a:alphaModFix/>
          </a:blip>
          <a:stretch>
            <a:fillRect/>
          </a:stretch>
        </p:blipFill>
        <p:spPr>
          <a:xfrm>
            <a:off x="152400" y="152400"/>
            <a:ext cx="3554396" cy="4838699"/>
          </a:xfrm>
          <a:prstGeom prst="rect">
            <a:avLst/>
          </a:prstGeom>
          <a:noFill/>
          <a:ln>
            <a:noFill/>
          </a:ln>
        </p:spPr>
      </p:pic>
      <p:sp>
        <p:nvSpPr>
          <p:cNvPr id="172" name="Shape 172"/>
          <p:cNvSpPr txBox="1"/>
          <p:nvPr/>
        </p:nvSpPr>
        <p:spPr>
          <a:xfrm>
            <a:off x="3902525" y="191275"/>
            <a:ext cx="5115600" cy="4779600"/>
          </a:xfrm>
          <a:prstGeom prst="rect">
            <a:avLst/>
          </a:prstGeom>
          <a:noFill/>
          <a:ln>
            <a:noFill/>
          </a:ln>
        </p:spPr>
        <p:txBody>
          <a:bodyPr lIns="91425" tIns="91425" rIns="91425" bIns="91425" anchor="t" anchorCtr="0">
            <a:noAutofit/>
          </a:bodyPr>
          <a:lstStyle/>
          <a:p>
            <a:pPr lvl="0" rtl="0">
              <a:spcBef>
                <a:spcPts val="0"/>
              </a:spcBef>
              <a:buNone/>
            </a:pPr>
            <a:r>
              <a:rPr lang="en" sz="3000" b="1" dirty="0">
                <a:solidFill>
                  <a:schemeClr val="accent1"/>
                </a:solidFill>
                <a:latin typeface="PT Sans"/>
                <a:ea typeface="PT Sans"/>
                <a:cs typeface="PT Sans"/>
                <a:sym typeface="PT Sans"/>
              </a:rPr>
              <a:t>Pearson Pushing </a:t>
            </a:r>
            <a:r>
              <a:rPr lang="en-US" sz="3000" b="1" dirty="0" smtClean="0">
                <a:solidFill>
                  <a:schemeClr val="accent1"/>
                </a:solidFill>
                <a:latin typeface="PT Sans"/>
                <a:ea typeface="PT Sans"/>
                <a:cs typeface="PT Sans"/>
                <a:sym typeface="PT Sans"/>
              </a:rPr>
              <a:t>AI </a:t>
            </a:r>
            <a:br>
              <a:rPr lang="en-US" sz="3000" b="1" dirty="0" smtClean="0">
                <a:solidFill>
                  <a:schemeClr val="accent1"/>
                </a:solidFill>
                <a:latin typeface="PT Sans"/>
                <a:ea typeface="PT Sans"/>
                <a:cs typeface="PT Sans"/>
                <a:sym typeface="PT Sans"/>
              </a:rPr>
            </a:br>
            <a:r>
              <a:rPr lang="en-US" sz="3000" b="1" dirty="0" smtClean="0">
                <a:solidFill>
                  <a:schemeClr val="accent1"/>
                </a:solidFill>
                <a:latin typeface="PT Sans"/>
                <a:ea typeface="PT Sans"/>
                <a:cs typeface="PT Sans"/>
                <a:sym typeface="PT Sans"/>
              </a:rPr>
              <a:t>(</a:t>
            </a:r>
            <a:r>
              <a:rPr lang="en-US" sz="3000" b="1" dirty="0" smtClean="0">
                <a:solidFill>
                  <a:schemeClr val="accent1"/>
                </a:solidFill>
                <a:latin typeface="PT Sans"/>
                <a:ea typeface="PT Sans"/>
                <a:cs typeface="PT Sans"/>
                <a:sym typeface="PT Sans"/>
              </a:rPr>
              <a:t>Artificial</a:t>
            </a:r>
            <a:r>
              <a:rPr lang="en-US" sz="3000" b="1" dirty="0" smtClean="0">
                <a:solidFill>
                  <a:schemeClr val="accent1"/>
                </a:solidFill>
                <a:latin typeface="PT Sans"/>
                <a:ea typeface="PT Sans"/>
                <a:cs typeface="PT Sans"/>
                <a:sym typeface="PT Sans"/>
              </a:rPr>
              <a:t> Intelligence)</a:t>
            </a:r>
            <a:endParaRPr lang="en" sz="3000" b="1" dirty="0">
              <a:solidFill>
                <a:schemeClr val="accent1"/>
              </a:solidFill>
              <a:latin typeface="PT Sans"/>
              <a:ea typeface="PT Sans"/>
              <a:cs typeface="PT Sans"/>
              <a:sym typeface="PT Sans"/>
            </a:endParaRPr>
          </a:p>
          <a:p>
            <a:pPr lvl="0" rtl="0">
              <a:spcBef>
                <a:spcPts val="0"/>
              </a:spcBef>
              <a:buNone/>
            </a:pPr>
            <a:r>
              <a:rPr lang="en" sz="3000" b="1" dirty="0">
                <a:solidFill>
                  <a:schemeClr val="accent1"/>
                </a:solidFill>
                <a:latin typeface="PT Sans"/>
                <a:ea typeface="PT Sans"/>
                <a:cs typeface="PT Sans"/>
                <a:sym typeface="PT Sans"/>
              </a:rPr>
              <a:t>Automated Teaching Personalized Learning</a:t>
            </a:r>
          </a:p>
          <a:p>
            <a:pPr lvl="0" rtl="0">
              <a:spcBef>
                <a:spcPts val="0"/>
              </a:spcBef>
              <a:buNone/>
            </a:pPr>
            <a:endParaRPr sz="3000" dirty="0">
              <a:solidFill>
                <a:schemeClr val="accent1"/>
              </a:solidFill>
              <a:latin typeface="PT Sans"/>
              <a:ea typeface="PT Sans"/>
              <a:cs typeface="PT Sans"/>
              <a:sym typeface="PT Sans"/>
            </a:endParaRPr>
          </a:p>
          <a:p>
            <a:pPr lvl="0" rtl="0">
              <a:spcBef>
                <a:spcPts val="0"/>
              </a:spcBef>
              <a:buNone/>
            </a:pPr>
            <a:r>
              <a:rPr lang="en" sz="2000" dirty="0">
                <a:solidFill>
                  <a:schemeClr val="dk2"/>
                </a:solidFill>
                <a:latin typeface="+mn-lt"/>
                <a:ea typeface="Open Sans"/>
                <a:cs typeface="Open Sans"/>
                <a:sym typeface="Open Sans"/>
              </a:rPr>
              <a:t>Pearson owns </a:t>
            </a:r>
            <a:r>
              <a:rPr lang="en" sz="2000" dirty="0" smtClean="0">
                <a:solidFill>
                  <a:schemeClr val="dk2"/>
                </a:solidFill>
                <a:latin typeface="+mn-lt"/>
                <a:ea typeface="Open Sans"/>
                <a:cs typeface="Open Sans"/>
                <a:sym typeface="Open Sans"/>
              </a:rPr>
              <a:t>Connections </a:t>
            </a:r>
            <a:r>
              <a:rPr lang="en" sz="2000" dirty="0">
                <a:solidFill>
                  <a:schemeClr val="dk2"/>
                </a:solidFill>
                <a:latin typeface="+mn-lt"/>
                <a:ea typeface="Open Sans"/>
                <a:cs typeface="Open Sans"/>
                <a:sym typeface="Open Sans"/>
              </a:rPr>
              <a:t>Academy</a:t>
            </a:r>
          </a:p>
          <a:p>
            <a:pPr lvl="0" rtl="0">
              <a:spcBef>
                <a:spcPts val="0"/>
              </a:spcBef>
              <a:buNone/>
            </a:pPr>
            <a:r>
              <a:rPr lang="en" sz="2000" dirty="0">
                <a:solidFill>
                  <a:schemeClr val="dk2"/>
                </a:solidFill>
                <a:latin typeface="+mn-lt"/>
                <a:ea typeface="Open Sans"/>
                <a:cs typeface="Open Sans"/>
                <a:sym typeface="Open Sans"/>
              </a:rPr>
              <a:t>Cyber Charter </a:t>
            </a:r>
          </a:p>
          <a:p>
            <a:pPr lvl="0" rtl="0">
              <a:spcBef>
                <a:spcPts val="0"/>
              </a:spcBef>
              <a:buNone/>
            </a:pPr>
            <a:r>
              <a:rPr lang="en" sz="2000" dirty="0">
                <a:solidFill>
                  <a:schemeClr val="dk2"/>
                </a:solidFill>
                <a:latin typeface="+mn-lt"/>
                <a:ea typeface="Open Sans"/>
                <a:cs typeface="Open Sans"/>
                <a:sym typeface="Open Sans"/>
              </a:rPr>
              <a:t>Operating in 29 States Now</a:t>
            </a:r>
          </a:p>
          <a:p>
            <a:pPr lvl="0" rtl="0">
              <a:spcBef>
                <a:spcPts val="0"/>
              </a:spcBef>
              <a:buNone/>
            </a:pPr>
            <a:endParaRPr sz="2000" dirty="0">
              <a:solidFill>
                <a:schemeClr val="dk2"/>
              </a:solidFill>
              <a:latin typeface="+mn-lt"/>
              <a:ea typeface="Open Sans"/>
              <a:cs typeface="Open Sans"/>
              <a:sym typeface="Open Sans"/>
            </a:endParaRPr>
          </a:p>
          <a:p>
            <a:pPr lvl="0" rtl="0">
              <a:spcBef>
                <a:spcPts val="0"/>
              </a:spcBef>
              <a:buNone/>
            </a:pPr>
            <a:r>
              <a:rPr lang="en" sz="2000" dirty="0">
                <a:solidFill>
                  <a:schemeClr val="dk2"/>
                </a:solidFill>
                <a:latin typeface="+mn-lt"/>
                <a:ea typeface="Open Sans"/>
                <a:cs typeface="Open Sans"/>
                <a:sym typeface="Open Sans"/>
              </a:rPr>
              <a:t>Connections </a:t>
            </a:r>
            <a:r>
              <a:rPr lang="en" sz="2000" dirty="0" smtClean="0">
                <a:solidFill>
                  <a:schemeClr val="dk2"/>
                </a:solidFill>
                <a:latin typeface="+mn-lt"/>
                <a:ea typeface="Open Sans"/>
                <a:cs typeface="Open Sans"/>
                <a:sym typeface="Open Sans"/>
              </a:rPr>
              <a:t>Learning</a:t>
            </a:r>
            <a:r>
              <a:rPr lang="en-US" sz="2000" dirty="0" smtClean="0">
                <a:solidFill>
                  <a:schemeClr val="dk2"/>
                </a:solidFill>
                <a:latin typeface="+mn-lt"/>
                <a:ea typeface="Open Sans"/>
                <a:cs typeface="Open Sans"/>
                <a:sym typeface="Open Sans"/>
              </a:rPr>
              <a:t> </a:t>
            </a:r>
            <a:r>
              <a:rPr lang="en" sz="2000" dirty="0" smtClean="0">
                <a:solidFill>
                  <a:schemeClr val="dk2"/>
                </a:solidFill>
                <a:latin typeface="+mn-lt"/>
                <a:ea typeface="Open Sans"/>
                <a:cs typeface="Open Sans"/>
                <a:sym typeface="Open Sans"/>
              </a:rPr>
              <a:t>=</a:t>
            </a:r>
            <a:r>
              <a:rPr lang="en-US" sz="2000" dirty="0" smtClean="0">
                <a:solidFill>
                  <a:schemeClr val="dk2"/>
                </a:solidFill>
                <a:latin typeface="+mn-lt"/>
                <a:ea typeface="Open Sans"/>
                <a:cs typeface="Open Sans"/>
                <a:sym typeface="Open Sans"/>
              </a:rPr>
              <a:t> </a:t>
            </a:r>
            <a:r>
              <a:rPr lang="en" sz="2000" dirty="0" smtClean="0">
                <a:solidFill>
                  <a:schemeClr val="dk2"/>
                </a:solidFill>
                <a:latin typeface="+mn-lt"/>
                <a:ea typeface="Open Sans"/>
                <a:cs typeface="Open Sans"/>
                <a:sym typeface="Open Sans"/>
              </a:rPr>
              <a:t>Vendor </a:t>
            </a:r>
            <a:r>
              <a:rPr lang="en" sz="2000" dirty="0">
                <a:solidFill>
                  <a:schemeClr val="dk2"/>
                </a:solidFill>
                <a:latin typeface="+mn-lt"/>
                <a:ea typeface="Open Sans"/>
                <a:cs typeface="Open Sans"/>
                <a:sym typeface="Open Sans"/>
              </a:rPr>
              <a:t>for “Public” Cyber Schools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Shape 177" descr="Apps.jpg"/>
          <p:cNvPicPr preferRelativeResize="0"/>
          <p:nvPr/>
        </p:nvPicPr>
        <p:blipFill rotWithShape="1">
          <a:blip r:embed="rId3">
            <a:alphaModFix/>
          </a:blip>
          <a:srcRect l="-10025" r="6879"/>
          <a:stretch/>
        </p:blipFill>
        <p:spPr>
          <a:xfrm>
            <a:off x="-276149" y="586925"/>
            <a:ext cx="3084898" cy="4089151"/>
          </a:xfrm>
          <a:prstGeom prst="rect">
            <a:avLst/>
          </a:prstGeom>
          <a:noFill/>
          <a:ln>
            <a:noFill/>
          </a:ln>
        </p:spPr>
      </p:pic>
      <p:sp>
        <p:nvSpPr>
          <p:cNvPr id="178" name="Shape 178"/>
          <p:cNvSpPr txBox="1">
            <a:spLocks noGrp="1"/>
          </p:cNvSpPr>
          <p:nvPr>
            <p:ph type="title" idx="4294967295"/>
          </p:nvPr>
        </p:nvSpPr>
        <p:spPr>
          <a:xfrm>
            <a:off x="2943800" y="3091550"/>
            <a:ext cx="3710218" cy="1298400"/>
          </a:xfrm>
          <a:prstGeom prst="rect">
            <a:avLst/>
          </a:prstGeom>
        </p:spPr>
        <p:txBody>
          <a:bodyPr lIns="91425" tIns="91425" rIns="91425" bIns="91425" anchor="t" anchorCtr="0">
            <a:noAutofit/>
          </a:bodyPr>
          <a:lstStyle/>
          <a:p>
            <a:pPr lvl="0" rtl="0">
              <a:spcBef>
                <a:spcPts val="0"/>
              </a:spcBef>
              <a:buNone/>
            </a:pPr>
            <a:r>
              <a:rPr lang="en" sz="3000"/>
              <a:t>Children too young for log-ins are given badges.</a:t>
            </a:r>
          </a:p>
        </p:txBody>
      </p:sp>
      <p:pic>
        <p:nvPicPr>
          <p:cNvPr id="179" name="Shape 179" descr="Clever Badges.jpg"/>
          <p:cNvPicPr preferRelativeResize="0"/>
          <p:nvPr/>
        </p:nvPicPr>
        <p:blipFill>
          <a:blip r:embed="rId4">
            <a:alphaModFix/>
          </a:blip>
          <a:stretch>
            <a:fillRect/>
          </a:stretch>
        </p:blipFill>
        <p:spPr>
          <a:xfrm>
            <a:off x="2223800" y="152400"/>
            <a:ext cx="6632199" cy="2747100"/>
          </a:xfrm>
          <a:prstGeom prst="rect">
            <a:avLst/>
          </a:prstGeom>
          <a:noFill/>
          <a:ln>
            <a:noFill/>
          </a:ln>
        </p:spPr>
      </p:pic>
      <p:pic>
        <p:nvPicPr>
          <p:cNvPr id="180" name="Shape 180" descr="clever badge.jpg"/>
          <p:cNvPicPr preferRelativeResize="0"/>
          <p:nvPr/>
        </p:nvPicPr>
        <p:blipFill rotWithShape="1">
          <a:blip r:embed="rId5">
            <a:alphaModFix/>
          </a:blip>
          <a:srcRect t="11995"/>
          <a:stretch/>
        </p:blipFill>
        <p:spPr>
          <a:xfrm>
            <a:off x="6783125" y="2304649"/>
            <a:ext cx="2072875" cy="268644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pic>
        <p:nvPicPr>
          <p:cNvPr id="185" name="Shape 185" descr="Learning Accelerator Updated.jpg"/>
          <p:cNvPicPr preferRelativeResize="0"/>
          <p:nvPr/>
        </p:nvPicPr>
        <p:blipFill>
          <a:blip r:embed="rId3">
            <a:alphaModFix/>
          </a:blip>
          <a:stretch>
            <a:fillRect/>
          </a:stretch>
        </p:blipFill>
        <p:spPr>
          <a:xfrm>
            <a:off x="96700" y="90450"/>
            <a:ext cx="5936844" cy="4838699"/>
          </a:xfrm>
          <a:prstGeom prst="rect">
            <a:avLst/>
          </a:prstGeom>
          <a:noFill/>
          <a:ln>
            <a:noFill/>
          </a:ln>
        </p:spPr>
      </p:pic>
      <p:sp>
        <p:nvSpPr>
          <p:cNvPr id="186" name="Shape 186"/>
          <p:cNvSpPr txBox="1"/>
          <p:nvPr/>
        </p:nvSpPr>
        <p:spPr>
          <a:xfrm>
            <a:off x="6033550" y="90450"/>
            <a:ext cx="3000000" cy="3000000"/>
          </a:xfrm>
          <a:prstGeom prst="rect">
            <a:avLst/>
          </a:prstGeom>
          <a:noFill/>
          <a:ln>
            <a:noFill/>
          </a:ln>
        </p:spPr>
        <p:txBody>
          <a:bodyPr lIns="91425" tIns="91425" rIns="91425" bIns="91425" anchor="t" anchorCtr="0">
            <a:noAutofit/>
          </a:bodyPr>
          <a:lstStyle/>
          <a:p>
            <a:pPr lvl="0">
              <a:spcBef>
                <a:spcPts val="0"/>
              </a:spcBef>
              <a:buNone/>
            </a:pPr>
            <a:r>
              <a:rPr lang="en" sz="3000" b="1">
                <a:solidFill>
                  <a:schemeClr val="accent1"/>
                </a:solidFill>
                <a:latin typeface="PT Sans"/>
                <a:ea typeface="PT Sans"/>
                <a:cs typeface="PT Sans"/>
                <a:sym typeface="PT Sans"/>
              </a:rPr>
              <a:t>The Learning Accelerator</a:t>
            </a:r>
          </a:p>
          <a:p>
            <a:pPr lvl="0">
              <a:spcBef>
                <a:spcPts val="0"/>
              </a:spcBef>
              <a:buNone/>
            </a:pPr>
            <a:endParaRPr sz="3000" b="1">
              <a:solidFill>
                <a:schemeClr val="accent1"/>
              </a:solidFill>
              <a:latin typeface="PT Sans"/>
              <a:ea typeface="PT Sans"/>
              <a:cs typeface="PT Sans"/>
              <a:sym typeface="PT Sans"/>
            </a:endParaRPr>
          </a:p>
          <a:p>
            <a:pPr lvl="0" rtl="0">
              <a:spcBef>
                <a:spcPts val="0"/>
              </a:spcBef>
              <a:buNone/>
            </a:pPr>
            <a:r>
              <a:rPr lang="en" sz="3000" b="1">
                <a:solidFill>
                  <a:schemeClr val="accent1"/>
                </a:solidFill>
                <a:latin typeface="PT Sans"/>
                <a:ea typeface="PT Sans"/>
                <a:cs typeface="PT Sans"/>
                <a:sym typeface="PT Sans"/>
              </a:rPr>
              <a:t>Paving the way for Blended Learning</a:t>
            </a:r>
          </a:p>
        </p:txBody>
      </p:sp>
      <p:sp>
        <p:nvSpPr>
          <p:cNvPr id="187" name="Shape 187"/>
          <p:cNvSpPr/>
          <p:nvPr/>
        </p:nvSpPr>
        <p:spPr>
          <a:xfrm>
            <a:off x="5377800" y="4011350"/>
            <a:ext cx="967500" cy="403800"/>
          </a:xfrm>
          <a:prstGeom prst="leftArrow">
            <a:avLst>
              <a:gd name="adj1" fmla="val 50000"/>
              <a:gd name="adj2" fmla="val 50000"/>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188" name="Shape 188"/>
          <p:cNvSpPr txBox="1"/>
          <p:nvPr/>
        </p:nvSpPr>
        <p:spPr>
          <a:xfrm>
            <a:off x="6400950" y="3130888"/>
            <a:ext cx="2542200" cy="1691400"/>
          </a:xfrm>
          <a:prstGeom prst="rect">
            <a:avLst/>
          </a:prstGeom>
          <a:noFill/>
          <a:ln>
            <a:noFill/>
          </a:ln>
        </p:spPr>
        <p:txBody>
          <a:bodyPr lIns="91425" tIns="91425" rIns="91425" bIns="91425" anchor="t" anchorCtr="0">
            <a:noAutofit/>
          </a:bodyPr>
          <a:lstStyle/>
          <a:p>
            <a:pPr lvl="0">
              <a:spcBef>
                <a:spcPts val="0"/>
              </a:spcBef>
              <a:buNone/>
            </a:pPr>
            <a:r>
              <a:rPr lang="en">
                <a:solidFill>
                  <a:srgbClr val="555555"/>
                </a:solidFill>
              </a:rPr>
              <a:t>Funding:</a:t>
            </a:r>
          </a:p>
          <a:p>
            <a:pPr lvl="0">
              <a:spcBef>
                <a:spcPts val="0"/>
              </a:spcBef>
              <a:buNone/>
            </a:pPr>
            <a:r>
              <a:rPr lang="en" dirty="0">
                <a:solidFill>
                  <a:srgbClr val="555555"/>
                </a:solidFill>
              </a:rPr>
              <a:t>Broadband Access, E-Rate</a:t>
            </a:r>
          </a:p>
          <a:p>
            <a:pPr lvl="0">
              <a:spcBef>
                <a:spcPts val="0"/>
              </a:spcBef>
              <a:buNone/>
            </a:pPr>
            <a:r>
              <a:rPr lang="en" dirty="0">
                <a:solidFill>
                  <a:srgbClr val="555555"/>
                </a:solidFill>
              </a:rPr>
              <a:t>Supportive Research</a:t>
            </a:r>
          </a:p>
          <a:p>
            <a:pPr lvl="0">
              <a:spcBef>
                <a:spcPts val="0"/>
              </a:spcBef>
              <a:buNone/>
            </a:pPr>
            <a:r>
              <a:rPr lang="en" dirty="0">
                <a:solidFill>
                  <a:srgbClr val="555555"/>
                </a:solidFill>
              </a:rPr>
              <a:t>Open Education Resources</a:t>
            </a:r>
          </a:p>
          <a:p>
            <a:pPr lvl="0">
              <a:spcBef>
                <a:spcPts val="0"/>
              </a:spcBef>
              <a:buNone/>
            </a:pPr>
            <a:r>
              <a:rPr lang="en" dirty="0">
                <a:solidFill>
                  <a:srgbClr val="555555"/>
                </a:solidFill>
              </a:rPr>
              <a:t>Blended Learning Platforms</a:t>
            </a:r>
          </a:p>
          <a:p>
            <a:pPr lvl="0">
              <a:spcBef>
                <a:spcPts val="0"/>
              </a:spcBef>
              <a:buNone/>
            </a:pPr>
            <a:r>
              <a:rPr lang="en" dirty="0">
                <a:solidFill>
                  <a:srgbClr val="555555"/>
                </a:solidFill>
              </a:rPr>
              <a:t>Professional Development</a:t>
            </a:r>
          </a:p>
          <a:p>
            <a:pPr lvl="0">
              <a:spcBef>
                <a:spcPts val="0"/>
              </a:spcBef>
              <a:buNone/>
            </a:pPr>
            <a:r>
              <a:rPr lang="en" dirty="0">
                <a:solidFill>
                  <a:srgbClr val="555555"/>
                </a:solidFill>
              </a:rPr>
              <a:t>Computers in Homes</a:t>
            </a:r>
          </a:p>
        </p:txBody>
      </p:sp>
      <p:sp>
        <p:nvSpPr>
          <p:cNvPr id="189" name="Shape 189"/>
          <p:cNvSpPr/>
          <p:nvPr/>
        </p:nvSpPr>
        <p:spPr>
          <a:xfrm>
            <a:off x="262150" y="475400"/>
            <a:ext cx="912000" cy="403800"/>
          </a:xfrm>
          <a:prstGeom prst="rightArrow">
            <a:avLst>
              <a:gd name="adj1" fmla="val 50000"/>
              <a:gd name="adj2" fmla="val 50000"/>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190" name="Shape 190"/>
          <p:cNvSpPr/>
          <p:nvPr/>
        </p:nvSpPr>
        <p:spPr>
          <a:xfrm>
            <a:off x="2552025" y="2540650"/>
            <a:ext cx="584700" cy="494100"/>
          </a:xfrm>
          <a:prstGeom prst="star5">
            <a:avLst>
              <a:gd name="adj" fmla="val 19098"/>
              <a:gd name="hf" fmla="val 105146"/>
              <a:gd name="vf" fmla="val 110557"/>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191" name="Shape 191"/>
          <p:cNvSpPr txBox="1"/>
          <p:nvPr/>
        </p:nvSpPr>
        <p:spPr>
          <a:xfrm>
            <a:off x="152400" y="90450"/>
            <a:ext cx="2350800" cy="330000"/>
          </a:xfrm>
          <a:prstGeom prst="rect">
            <a:avLst/>
          </a:prstGeom>
          <a:noFill/>
          <a:ln>
            <a:noFill/>
          </a:ln>
        </p:spPr>
        <p:txBody>
          <a:bodyPr lIns="91425" tIns="91425" rIns="91425" bIns="91425" anchor="t" anchorCtr="0">
            <a:noAutofit/>
          </a:bodyPr>
          <a:lstStyle/>
          <a:p>
            <a:pPr lvl="0" rtl="0">
              <a:spcBef>
                <a:spcPts val="0"/>
              </a:spcBef>
              <a:buNone/>
            </a:pPr>
            <a:r>
              <a:rPr lang="en">
                <a:solidFill>
                  <a:srgbClr val="555555"/>
                </a:solidFill>
              </a:rPr>
              <a:t>Its Funders = Large Dots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Shape 196" descr="5 largest firms market value.jpg"/>
          <p:cNvPicPr preferRelativeResize="0"/>
          <p:nvPr/>
        </p:nvPicPr>
        <p:blipFill>
          <a:blip r:embed="rId3">
            <a:alphaModFix/>
          </a:blip>
          <a:stretch>
            <a:fillRect/>
          </a:stretch>
        </p:blipFill>
        <p:spPr>
          <a:xfrm>
            <a:off x="285350" y="563575"/>
            <a:ext cx="5492626" cy="4091624"/>
          </a:xfrm>
          <a:prstGeom prst="rect">
            <a:avLst/>
          </a:prstGeom>
          <a:noFill/>
          <a:ln>
            <a:noFill/>
          </a:ln>
        </p:spPr>
      </p:pic>
      <p:sp>
        <p:nvSpPr>
          <p:cNvPr id="197" name="Shape 197"/>
          <p:cNvSpPr txBox="1"/>
          <p:nvPr/>
        </p:nvSpPr>
        <p:spPr>
          <a:xfrm>
            <a:off x="5847950" y="563575"/>
            <a:ext cx="3191100" cy="4281300"/>
          </a:xfrm>
          <a:prstGeom prst="rect">
            <a:avLst/>
          </a:prstGeom>
          <a:noFill/>
          <a:ln>
            <a:noFill/>
          </a:ln>
        </p:spPr>
        <p:txBody>
          <a:bodyPr lIns="91425" tIns="91425" rIns="91425" bIns="91425" anchor="t" anchorCtr="0">
            <a:noAutofit/>
          </a:bodyPr>
          <a:lstStyle/>
          <a:p>
            <a:pPr lvl="0" rtl="0">
              <a:spcBef>
                <a:spcPts val="0"/>
              </a:spcBef>
              <a:buNone/>
            </a:pPr>
            <a:r>
              <a:rPr lang="en">
                <a:solidFill>
                  <a:schemeClr val="accent1"/>
                </a:solidFill>
                <a:latin typeface="PT Sans"/>
                <a:ea typeface="PT Sans"/>
                <a:cs typeface="PT Sans"/>
                <a:sym typeface="PT Sans"/>
              </a:rPr>
              <a:t>August 1, 2006</a:t>
            </a:r>
          </a:p>
          <a:p>
            <a:pPr lvl="0" rtl="0">
              <a:spcBef>
                <a:spcPts val="0"/>
              </a:spcBef>
              <a:buNone/>
            </a:pPr>
            <a:r>
              <a:rPr lang="en">
                <a:solidFill>
                  <a:schemeClr val="dk2"/>
                </a:solidFill>
                <a:latin typeface="Open Sans"/>
                <a:ea typeface="Open Sans"/>
                <a:cs typeface="Open Sans"/>
                <a:sym typeface="Open Sans"/>
              </a:rPr>
              <a:t>Microsoft</a:t>
            </a:r>
          </a:p>
          <a:p>
            <a:pPr lvl="0" rtl="0">
              <a:spcBef>
                <a:spcPts val="0"/>
              </a:spcBef>
              <a:buNone/>
            </a:pPr>
            <a:endParaRPr>
              <a:solidFill>
                <a:schemeClr val="dk2"/>
              </a:solidFill>
              <a:latin typeface="Open Sans"/>
              <a:ea typeface="Open Sans"/>
              <a:cs typeface="Open Sans"/>
              <a:sym typeface="Open Sans"/>
            </a:endParaRPr>
          </a:p>
          <a:p>
            <a:pPr lvl="0" rtl="0">
              <a:spcBef>
                <a:spcPts val="0"/>
              </a:spcBef>
              <a:buNone/>
            </a:pPr>
            <a:r>
              <a:rPr lang="en">
                <a:solidFill>
                  <a:schemeClr val="accent1"/>
                </a:solidFill>
                <a:latin typeface="PT Sans"/>
                <a:ea typeface="PT Sans"/>
                <a:cs typeface="PT Sans"/>
                <a:sym typeface="PT Sans"/>
              </a:rPr>
              <a:t>August 1, 2011</a:t>
            </a:r>
          </a:p>
          <a:p>
            <a:pPr lvl="0" rtl="0">
              <a:spcBef>
                <a:spcPts val="0"/>
              </a:spcBef>
              <a:buNone/>
            </a:pPr>
            <a:r>
              <a:rPr lang="en">
                <a:solidFill>
                  <a:schemeClr val="dk2"/>
                </a:solidFill>
                <a:latin typeface="Open Sans"/>
                <a:ea typeface="Open Sans"/>
                <a:cs typeface="Open Sans"/>
                <a:sym typeface="Open Sans"/>
              </a:rPr>
              <a:t>Apple</a:t>
            </a:r>
          </a:p>
          <a:p>
            <a:pPr lvl="0" rtl="0">
              <a:spcBef>
                <a:spcPts val="0"/>
              </a:spcBef>
              <a:buNone/>
            </a:pPr>
            <a:endParaRPr>
              <a:solidFill>
                <a:schemeClr val="dk2"/>
              </a:solidFill>
              <a:latin typeface="Open Sans"/>
              <a:ea typeface="Open Sans"/>
              <a:cs typeface="Open Sans"/>
              <a:sym typeface="Open Sans"/>
            </a:endParaRPr>
          </a:p>
          <a:p>
            <a:pPr lvl="0" rtl="0">
              <a:spcBef>
                <a:spcPts val="0"/>
              </a:spcBef>
              <a:buNone/>
            </a:pPr>
            <a:r>
              <a:rPr lang="en">
                <a:solidFill>
                  <a:schemeClr val="accent1"/>
                </a:solidFill>
                <a:latin typeface="PT Sans"/>
                <a:ea typeface="PT Sans"/>
                <a:cs typeface="PT Sans"/>
                <a:sym typeface="PT Sans"/>
              </a:rPr>
              <a:t>August 1, 2016</a:t>
            </a:r>
          </a:p>
          <a:p>
            <a:pPr lvl="0" rtl="0">
              <a:spcBef>
                <a:spcPts val="0"/>
              </a:spcBef>
              <a:buNone/>
            </a:pPr>
            <a:r>
              <a:rPr lang="en">
                <a:solidFill>
                  <a:schemeClr val="dk2"/>
                </a:solidFill>
                <a:latin typeface="Open Sans"/>
                <a:ea typeface="Open Sans"/>
                <a:cs typeface="Open Sans"/>
                <a:sym typeface="Open Sans"/>
              </a:rPr>
              <a:t>Apple</a:t>
            </a:r>
          </a:p>
          <a:p>
            <a:pPr lvl="0" rtl="0">
              <a:spcBef>
                <a:spcPts val="0"/>
              </a:spcBef>
              <a:buNone/>
            </a:pPr>
            <a:r>
              <a:rPr lang="en">
                <a:solidFill>
                  <a:schemeClr val="dk2"/>
                </a:solidFill>
                <a:latin typeface="Open Sans"/>
                <a:ea typeface="Open Sans"/>
                <a:cs typeface="Open Sans"/>
                <a:sym typeface="Open Sans"/>
              </a:rPr>
              <a:t>Alphabet (Google)</a:t>
            </a:r>
          </a:p>
          <a:p>
            <a:pPr lvl="0" rtl="0">
              <a:spcBef>
                <a:spcPts val="0"/>
              </a:spcBef>
              <a:buNone/>
            </a:pPr>
            <a:r>
              <a:rPr lang="en">
                <a:solidFill>
                  <a:schemeClr val="dk2"/>
                </a:solidFill>
                <a:latin typeface="Open Sans"/>
                <a:ea typeface="Open Sans"/>
                <a:cs typeface="Open Sans"/>
                <a:sym typeface="Open Sans"/>
              </a:rPr>
              <a:t>Microsoft</a:t>
            </a:r>
          </a:p>
          <a:p>
            <a:pPr lvl="0" rtl="0">
              <a:spcBef>
                <a:spcPts val="0"/>
              </a:spcBef>
              <a:buNone/>
            </a:pPr>
            <a:r>
              <a:rPr lang="en">
                <a:solidFill>
                  <a:schemeClr val="dk2"/>
                </a:solidFill>
                <a:latin typeface="Open Sans"/>
                <a:ea typeface="Open Sans"/>
                <a:cs typeface="Open Sans"/>
                <a:sym typeface="Open Sans"/>
              </a:rPr>
              <a:t>Amazon</a:t>
            </a:r>
          </a:p>
          <a:p>
            <a:pPr lvl="0" rtl="0">
              <a:spcBef>
                <a:spcPts val="0"/>
              </a:spcBef>
              <a:buNone/>
            </a:pPr>
            <a:r>
              <a:rPr lang="en">
                <a:solidFill>
                  <a:schemeClr val="dk2"/>
                </a:solidFill>
                <a:latin typeface="Open Sans"/>
                <a:ea typeface="Open Sans"/>
                <a:cs typeface="Open Sans"/>
                <a:sym typeface="Open Sans"/>
              </a:rPr>
              <a:t>Facebook</a:t>
            </a:r>
          </a:p>
          <a:p>
            <a:pPr lvl="0" rtl="0">
              <a:spcBef>
                <a:spcPts val="0"/>
              </a:spcBef>
              <a:buNone/>
            </a:pPr>
            <a:endParaRPr>
              <a:solidFill>
                <a:schemeClr val="dk2"/>
              </a:solidFill>
              <a:latin typeface="Open Sans"/>
              <a:ea typeface="Open Sans"/>
              <a:cs typeface="Open Sans"/>
              <a:sym typeface="Open Sans"/>
            </a:endParaRPr>
          </a:p>
          <a:p>
            <a:pPr lvl="0" rtl="0">
              <a:spcBef>
                <a:spcPts val="0"/>
              </a:spcBef>
              <a:buNone/>
            </a:pPr>
            <a:r>
              <a:rPr lang="en">
                <a:solidFill>
                  <a:schemeClr val="dk2"/>
                </a:solidFill>
                <a:latin typeface="Open Sans"/>
                <a:ea typeface="Open Sans"/>
                <a:cs typeface="Open Sans"/>
                <a:sym typeface="Open Sans"/>
              </a:rPr>
              <a:t>From Vincent Mosco’s </a:t>
            </a:r>
            <a:r>
              <a:rPr lang="en" u="sng">
                <a:solidFill>
                  <a:schemeClr val="hlink"/>
                </a:solidFill>
                <a:latin typeface="Open Sans"/>
                <a:ea typeface="Open Sans"/>
                <a:cs typeface="Open Sans"/>
                <a:sym typeface="Open Sans"/>
                <a:hlinkClick r:id="rId4"/>
              </a:rPr>
              <a:t>Talk</a:t>
            </a:r>
            <a:r>
              <a:rPr lang="en">
                <a:solidFill>
                  <a:schemeClr val="dk2"/>
                </a:solidFill>
                <a:latin typeface="Open Sans"/>
                <a:ea typeface="Open Sans"/>
                <a:cs typeface="Open Sans"/>
                <a:sym typeface="Open Sans"/>
              </a:rPr>
              <a:t>:</a:t>
            </a:r>
          </a:p>
          <a:p>
            <a:pPr lvl="0" rtl="0">
              <a:spcBef>
                <a:spcPts val="0"/>
              </a:spcBef>
              <a:buNone/>
            </a:pPr>
            <a:endParaRPr i="1">
              <a:solidFill>
                <a:schemeClr val="dk2"/>
              </a:solidFill>
              <a:latin typeface="Open Sans"/>
              <a:ea typeface="Open Sans"/>
              <a:cs typeface="Open Sans"/>
              <a:sym typeface="Open Sans"/>
            </a:endParaRPr>
          </a:p>
          <a:p>
            <a:pPr lvl="0" rtl="0">
              <a:spcBef>
                <a:spcPts val="0"/>
              </a:spcBef>
              <a:buNone/>
            </a:pPr>
            <a:r>
              <a:rPr lang="en" i="1">
                <a:solidFill>
                  <a:schemeClr val="dk2"/>
                </a:solidFill>
                <a:latin typeface="Open Sans"/>
                <a:ea typeface="Open Sans"/>
                <a:cs typeface="Open Sans"/>
                <a:sym typeface="Open Sans"/>
              </a:rPr>
              <a:t>Take Me to Tomorrowland: The Cloud, Big Data and the Internet of Things</a:t>
            </a:r>
          </a:p>
          <a:p>
            <a:pPr lvl="0" rtl="0">
              <a:spcBef>
                <a:spcPts val="0"/>
              </a:spcBef>
              <a:buNone/>
            </a:pPr>
            <a:endParaRPr>
              <a:solidFill>
                <a:schemeClr val="dk2"/>
              </a:solidFill>
              <a:latin typeface="Open Sans"/>
              <a:ea typeface="Open Sans"/>
              <a:cs typeface="Open Sans"/>
              <a:sym typeface="Open Sans"/>
            </a:endParaRPr>
          </a:p>
          <a:p>
            <a:pPr lvl="0" rtl="0">
              <a:spcBef>
                <a:spcPts val="0"/>
              </a:spcBef>
              <a:buNone/>
            </a:pPr>
            <a:r>
              <a:rPr lang="en">
                <a:solidFill>
                  <a:schemeClr val="dk2"/>
                </a:solidFill>
                <a:latin typeface="Open Sans"/>
                <a:ea typeface="Open Sans"/>
                <a:cs typeface="Open Sans"/>
                <a:sym typeface="Open Sans"/>
              </a:rPr>
              <a:t>University of Ottawa 9/19/16</a:t>
            </a:r>
          </a:p>
          <a:p>
            <a:pPr lvl="0" rtl="0">
              <a:spcBef>
                <a:spcPts val="0"/>
              </a:spcBef>
              <a:buNone/>
            </a:pPr>
            <a:endParaRPr>
              <a:solidFill>
                <a:schemeClr val="dk2"/>
              </a:solidFill>
              <a:latin typeface="Open Sans"/>
              <a:ea typeface="Open Sans"/>
              <a:cs typeface="Open Sans"/>
              <a:sym typeface="Open San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Shape 202"/>
          <p:cNvSpPr txBox="1">
            <a:spLocks noGrp="1"/>
          </p:cNvSpPr>
          <p:nvPr>
            <p:ph type="title"/>
          </p:nvPr>
        </p:nvSpPr>
        <p:spPr>
          <a:xfrm>
            <a:off x="262050" y="1693625"/>
            <a:ext cx="4197000" cy="1607700"/>
          </a:xfrm>
          <a:prstGeom prst="rect">
            <a:avLst/>
          </a:prstGeom>
        </p:spPr>
        <p:txBody>
          <a:bodyPr lIns="91425" tIns="91425" rIns="91425" bIns="91425" anchor="ctr" anchorCtr="0">
            <a:noAutofit/>
          </a:bodyPr>
          <a:lstStyle/>
          <a:p>
            <a:pPr lvl="0" rtl="0">
              <a:spcBef>
                <a:spcPts val="0"/>
              </a:spcBef>
              <a:buNone/>
            </a:pPr>
            <a:r>
              <a:rPr lang="en"/>
              <a:t>Playlist Education</a:t>
            </a:r>
          </a:p>
          <a:p>
            <a:pPr lvl="0" rtl="0">
              <a:spcBef>
                <a:spcPts val="0"/>
              </a:spcBef>
              <a:buNone/>
            </a:pPr>
            <a:endParaRPr/>
          </a:p>
          <a:p>
            <a:pPr lvl="0" rtl="0">
              <a:spcBef>
                <a:spcPts val="0"/>
              </a:spcBef>
              <a:buNone/>
            </a:pPr>
            <a:r>
              <a:rPr lang="en"/>
              <a:t>Personalized Pathways</a:t>
            </a:r>
          </a:p>
          <a:p>
            <a:pPr lvl="0" rtl="0">
              <a:spcBef>
                <a:spcPts val="0"/>
              </a:spcBef>
              <a:buNone/>
            </a:pPr>
            <a:endParaRPr/>
          </a:p>
        </p:txBody>
      </p:sp>
      <p:sp>
        <p:nvSpPr>
          <p:cNvPr id="203" name="Shape 203"/>
          <p:cNvSpPr txBox="1">
            <a:spLocks noGrp="1"/>
          </p:cNvSpPr>
          <p:nvPr>
            <p:ph type="body" idx="2"/>
          </p:nvPr>
        </p:nvSpPr>
        <p:spPr>
          <a:xfrm>
            <a:off x="4909216" y="1152228"/>
            <a:ext cx="4552800" cy="1943700"/>
          </a:xfrm>
          <a:prstGeom prst="rect">
            <a:avLst/>
          </a:prstGeom>
        </p:spPr>
        <p:txBody>
          <a:bodyPr lIns="91425" tIns="91425" rIns="91425" bIns="91425" anchor="ctr" anchorCtr="0">
            <a:noAutofit/>
          </a:bodyPr>
          <a:lstStyle/>
          <a:p>
            <a:pPr lvl="0" algn="l" rtl="0">
              <a:spcBef>
                <a:spcPts val="0"/>
              </a:spcBef>
              <a:buNone/>
            </a:pPr>
            <a:endParaRPr sz="3200" dirty="0"/>
          </a:p>
          <a:p>
            <a:pPr lvl="0" algn="l" rtl="0">
              <a:lnSpc>
                <a:spcPct val="100000"/>
              </a:lnSpc>
              <a:spcBef>
                <a:spcPts val="0"/>
              </a:spcBef>
              <a:buNone/>
            </a:pPr>
            <a:r>
              <a:rPr lang="en" sz="2000" dirty="0">
                <a:latin typeface="PT Sans"/>
                <a:ea typeface="PT Sans"/>
                <a:cs typeface="PT Sans"/>
                <a:sym typeface="PT Sans"/>
              </a:rPr>
              <a:t>Department of Defense</a:t>
            </a:r>
          </a:p>
          <a:p>
            <a:pPr lvl="0" algn="l" rtl="0">
              <a:lnSpc>
                <a:spcPct val="100000"/>
              </a:lnSpc>
              <a:spcBef>
                <a:spcPts val="0"/>
              </a:spcBef>
              <a:buNone/>
            </a:pPr>
            <a:r>
              <a:rPr lang="en" sz="2000" dirty="0">
                <a:latin typeface="PT Sans"/>
                <a:ea typeface="PT Sans"/>
                <a:cs typeface="PT Sans"/>
                <a:sym typeface="PT Sans"/>
              </a:rPr>
              <a:t>Silicon Valley</a:t>
            </a:r>
          </a:p>
          <a:p>
            <a:pPr lvl="0" algn="l" rtl="0">
              <a:lnSpc>
                <a:spcPct val="100000"/>
              </a:lnSpc>
              <a:spcBef>
                <a:spcPts val="0"/>
              </a:spcBef>
              <a:buNone/>
            </a:pPr>
            <a:r>
              <a:rPr lang="en" sz="2000" dirty="0">
                <a:latin typeface="PT Sans"/>
                <a:ea typeface="PT Sans"/>
                <a:cs typeface="PT Sans"/>
                <a:sym typeface="PT Sans"/>
              </a:rPr>
              <a:t>Research Universities</a:t>
            </a:r>
          </a:p>
          <a:p>
            <a:pPr lvl="0" algn="l" rtl="0">
              <a:lnSpc>
                <a:spcPct val="100000"/>
              </a:lnSpc>
              <a:spcBef>
                <a:spcPts val="0"/>
              </a:spcBef>
              <a:buNone/>
            </a:pPr>
            <a:r>
              <a:rPr lang="en" sz="2000" dirty="0">
                <a:latin typeface="PT Sans"/>
                <a:ea typeface="PT Sans"/>
                <a:cs typeface="PT Sans"/>
                <a:sym typeface="PT Sans"/>
              </a:rPr>
              <a:t>Telecommunications/ Broadband</a:t>
            </a:r>
          </a:p>
          <a:p>
            <a:pPr lvl="0" algn="l" rtl="0">
              <a:lnSpc>
                <a:spcPct val="100000"/>
              </a:lnSpc>
              <a:spcBef>
                <a:spcPts val="0"/>
              </a:spcBef>
              <a:buNone/>
            </a:pPr>
            <a:r>
              <a:rPr lang="en" sz="2000" dirty="0">
                <a:latin typeface="PT Sans"/>
                <a:ea typeface="PT Sans"/>
                <a:cs typeface="PT Sans"/>
                <a:sym typeface="PT Sans"/>
              </a:rPr>
              <a:t>Foundations</a:t>
            </a:r>
          </a:p>
          <a:p>
            <a:pPr lvl="0" algn="l" rtl="0">
              <a:lnSpc>
                <a:spcPct val="100000"/>
              </a:lnSpc>
              <a:spcBef>
                <a:spcPts val="0"/>
              </a:spcBef>
              <a:buNone/>
            </a:pPr>
            <a:r>
              <a:rPr lang="en" sz="2000" dirty="0">
                <a:latin typeface="PT Sans"/>
                <a:ea typeface="PT Sans"/>
                <a:cs typeface="PT Sans"/>
                <a:sym typeface="PT Sans"/>
              </a:rPr>
              <a:t>Cultural Institutions</a:t>
            </a:r>
          </a:p>
          <a:p>
            <a:pPr lvl="0" algn="l" rtl="0">
              <a:lnSpc>
                <a:spcPct val="100000"/>
              </a:lnSpc>
              <a:spcBef>
                <a:spcPts val="0"/>
              </a:spcBef>
              <a:buNone/>
            </a:pPr>
            <a:r>
              <a:rPr lang="en" sz="2000" dirty="0">
                <a:latin typeface="PT Sans"/>
                <a:ea typeface="PT Sans"/>
                <a:cs typeface="PT Sans"/>
                <a:sym typeface="PT Sans"/>
              </a:rPr>
              <a:t>Business / Workforce Interests</a:t>
            </a:r>
          </a:p>
          <a:p>
            <a:pPr lvl="0" rtl="0">
              <a:lnSpc>
                <a:spcPct val="100000"/>
              </a:lnSpc>
              <a:spcBef>
                <a:spcPts val="0"/>
              </a:spcBef>
              <a:buNone/>
            </a:pPr>
            <a:r>
              <a:rPr lang="en" sz="2000" dirty="0" err="1" smtClean="0">
                <a:latin typeface="PT Sans"/>
                <a:ea typeface="PT Sans"/>
                <a:cs typeface="PT Sans"/>
                <a:sym typeface="PT Sans"/>
              </a:rPr>
              <a:t>Globa</a:t>
            </a:r>
            <a:r>
              <a:rPr lang="en-US" sz="2000" dirty="0" smtClean="0">
                <a:latin typeface="PT Sans"/>
                <a:ea typeface="PT Sans"/>
                <a:cs typeface="PT Sans"/>
                <a:sym typeface="PT Sans"/>
              </a:rPr>
              <a:t>l </a:t>
            </a:r>
            <a:r>
              <a:rPr lang="en" sz="2000" dirty="0" smtClean="0">
                <a:latin typeface="PT Sans"/>
                <a:ea typeface="PT Sans"/>
                <a:cs typeface="PT Sans"/>
                <a:sym typeface="PT Sans"/>
              </a:rPr>
              <a:t>Finance </a:t>
            </a:r>
            <a:r>
              <a:rPr lang="en" sz="2000" dirty="0">
                <a:latin typeface="PT Sans"/>
                <a:ea typeface="PT Sans"/>
                <a:cs typeface="PT Sans"/>
                <a:sym typeface="PT Sans"/>
              </a:rPr>
              <a:t>“Pay for Success</a:t>
            </a:r>
            <a:r>
              <a:rPr lang="en" sz="2000" dirty="0" smtClean="0">
                <a:latin typeface="PT Sans"/>
                <a:ea typeface="PT Sans"/>
                <a:cs typeface="PT Sans"/>
                <a:sym typeface="PT Sans"/>
              </a:rPr>
              <a:t>”</a:t>
            </a:r>
            <a:endParaRPr lang="en" sz="2000" dirty="0">
              <a:latin typeface="PT Sans"/>
              <a:ea typeface="PT Sans"/>
              <a:cs typeface="PT Sans"/>
              <a:sym typeface="PT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pic>
        <p:nvPicPr>
          <p:cNvPr id="208" name="Shape 208" descr="New Profit : Gates.jpg"/>
          <p:cNvPicPr preferRelativeResize="0"/>
          <p:nvPr/>
        </p:nvPicPr>
        <p:blipFill>
          <a:blip r:embed="rId3">
            <a:alphaModFix/>
          </a:blip>
          <a:stretch>
            <a:fillRect/>
          </a:stretch>
        </p:blipFill>
        <p:spPr>
          <a:xfrm>
            <a:off x="1154650" y="152400"/>
            <a:ext cx="5979833" cy="4838700"/>
          </a:xfrm>
          <a:prstGeom prst="rect">
            <a:avLst/>
          </a:prstGeom>
          <a:noFill/>
          <a:ln>
            <a:noFill/>
          </a:ln>
        </p:spPr>
      </p:pic>
      <p:sp>
        <p:nvSpPr>
          <p:cNvPr id="209" name="Shape 209"/>
          <p:cNvSpPr/>
          <p:nvPr/>
        </p:nvSpPr>
        <p:spPr>
          <a:xfrm>
            <a:off x="6867300" y="4181875"/>
            <a:ext cx="1524300" cy="619500"/>
          </a:xfrm>
          <a:prstGeom prst="wedgeRoundRectCallout">
            <a:avLst>
              <a:gd name="adj1" fmla="val -204791"/>
              <a:gd name="adj2" fmla="val -129209"/>
              <a:gd name="adj3" fmla="val 0"/>
            </a:avLst>
          </a:prstGeom>
          <a:solidFill>
            <a:schemeClr val="lt1"/>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10" name="Shape 210"/>
          <p:cNvSpPr txBox="1"/>
          <p:nvPr/>
        </p:nvSpPr>
        <p:spPr>
          <a:xfrm>
            <a:off x="6902100" y="4254925"/>
            <a:ext cx="1371000" cy="473400"/>
          </a:xfrm>
          <a:prstGeom prst="rect">
            <a:avLst/>
          </a:prstGeom>
          <a:noFill/>
          <a:ln>
            <a:noFill/>
          </a:ln>
        </p:spPr>
        <p:txBody>
          <a:bodyPr lIns="91425" tIns="91425" rIns="91425" bIns="91425" anchor="t" anchorCtr="0">
            <a:noAutofit/>
          </a:bodyPr>
          <a:lstStyle/>
          <a:p>
            <a:pPr lvl="0" algn="ctr" rtl="0">
              <a:spcBef>
                <a:spcPts val="0"/>
              </a:spcBef>
              <a:buNone/>
            </a:pPr>
            <a:r>
              <a:rPr lang="en" sz="1200" dirty="0">
                <a:latin typeface="+mn-lt"/>
                <a:ea typeface="PT Sans"/>
                <a:cs typeface="PT Sans"/>
                <a:sym typeface="PT Sans"/>
              </a:rPr>
              <a:t>Blended learning Investments</a:t>
            </a:r>
          </a:p>
        </p:txBody>
      </p:sp>
      <p:sp>
        <p:nvSpPr>
          <p:cNvPr id="211" name="Shape 211"/>
          <p:cNvSpPr/>
          <p:nvPr/>
        </p:nvSpPr>
        <p:spPr>
          <a:xfrm>
            <a:off x="7047550" y="1759050"/>
            <a:ext cx="1524300" cy="619500"/>
          </a:xfrm>
          <a:prstGeom prst="wedgeRoundRectCallout">
            <a:avLst>
              <a:gd name="adj1" fmla="val -142190"/>
              <a:gd name="adj2" fmla="val 75383"/>
              <a:gd name="adj3" fmla="val 0"/>
            </a:avLst>
          </a:prstGeom>
          <a:solidFill>
            <a:schemeClr val="lt1"/>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12" name="Shape 212"/>
          <p:cNvSpPr txBox="1"/>
          <p:nvPr/>
        </p:nvSpPr>
        <p:spPr>
          <a:xfrm>
            <a:off x="6902099" y="1804250"/>
            <a:ext cx="1819869" cy="473400"/>
          </a:xfrm>
          <a:prstGeom prst="rect">
            <a:avLst/>
          </a:prstGeom>
          <a:noFill/>
          <a:ln>
            <a:noFill/>
          </a:ln>
        </p:spPr>
        <p:txBody>
          <a:bodyPr lIns="91425" tIns="91425" rIns="91425" bIns="91425" anchor="t" anchorCtr="0">
            <a:noAutofit/>
          </a:bodyPr>
          <a:lstStyle/>
          <a:p>
            <a:pPr lvl="0" algn="ctr" rtl="0">
              <a:spcBef>
                <a:spcPts val="0"/>
              </a:spcBef>
              <a:buNone/>
            </a:pPr>
            <a:r>
              <a:rPr lang="en" sz="1200" dirty="0">
                <a:latin typeface="+mn-lt"/>
                <a:ea typeface="PT Sans"/>
                <a:cs typeface="PT Sans"/>
                <a:sym typeface="PT Sans"/>
              </a:rPr>
              <a:t>Pioneered </a:t>
            </a:r>
            <a:r>
              <a:rPr lang="en-US" sz="1200" dirty="0" smtClean="0">
                <a:latin typeface="+mn-lt"/>
                <a:ea typeface="PT Sans"/>
                <a:cs typeface="PT Sans"/>
                <a:sym typeface="PT Sans"/>
              </a:rPr>
              <a:t>“</a:t>
            </a:r>
            <a:r>
              <a:rPr lang="en" sz="1200" dirty="0" smtClean="0">
                <a:latin typeface="+mn-lt"/>
                <a:ea typeface="PT Sans"/>
                <a:cs typeface="PT Sans"/>
                <a:sym typeface="PT Sans"/>
              </a:rPr>
              <a:t>Pay </a:t>
            </a:r>
            <a:r>
              <a:rPr lang="en" sz="1200" dirty="0">
                <a:latin typeface="+mn-lt"/>
                <a:ea typeface="PT Sans"/>
                <a:cs typeface="PT Sans"/>
                <a:sym typeface="PT Sans"/>
              </a:rPr>
              <a:t>for </a:t>
            </a:r>
            <a:r>
              <a:rPr lang="en" sz="1200" dirty="0" smtClean="0">
                <a:latin typeface="+mn-lt"/>
                <a:ea typeface="PT Sans"/>
                <a:cs typeface="PT Sans"/>
                <a:sym typeface="PT Sans"/>
              </a:rPr>
              <a:t>Success</a:t>
            </a:r>
            <a:r>
              <a:rPr lang="en-US" sz="1200" dirty="0" smtClean="0">
                <a:latin typeface="+mn-lt"/>
                <a:ea typeface="PT Sans"/>
                <a:cs typeface="PT Sans"/>
                <a:sym typeface="PT Sans"/>
              </a:rPr>
              <a:t>”</a:t>
            </a:r>
            <a:r>
              <a:rPr lang="en" sz="1200" dirty="0" smtClean="0">
                <a:latin typeface="+mn-lt"/>
                <a:ea typeface="PT Sans"/>
                <a:cs typeface="PT Sans"/>
                <a:sym typeface="PT Sans"/>
              </a:rPr>
              <a:t> </a:t>
            </a:r>
            <a:r>
              <a:rPr lang="en" sz="1200" dirty="0">
                <a:latin typeface="+mn-lt"/>
                <a:ea typeface="PT Sans"/>
                <a:cs typeface="PT Sans"/>
                <a:sym typeface="PT Sans"/>
              </a:rPr>
              <a:t>in US</a:t>
            </a:r>
          </a:p>
        </p:txBody>
      </p:sp>
      <p:sp>
        <p:nvSpPr>
          <p:cNvPr id="213" name="Shape 213"/>
          <p:cNvSpPr/>
          <p:nvPr/>
        </p:nvSpPr>
        <p:spPr>
          <a:xfrm>
            <a:off x="1245125" y="1035200"/>
            <a:ext cx="1524300" cy="619500"/>
          </a:xfrm>
          <a:prstGeom prst="wedgeRoundRectCallout">
            <a:avLst>
              <a:gd name="adj1" fmla="val 71354"/>
              <a:gd name="adj2" fmla="val -12252"/>
              <a:gd name="adj3" fmla="val 0"/>
            </a:avLst>
          </a:prstGeom>
          <a:solidFill>
            <a:schemeClr val="lt1"/>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14" name="Shape 214"/>
          <p:cNvSpPr txBox="1"/>
          <p:nvPr/>
        </p:nvSpPr>
        <p:spPr>
          <a:xfrm>
            <a:off x="1026942" y="1073450"/>
            <a:ext cx="1704233" cy="473400"/>
          </a:xfrm>
          <a:prstGeom prst="rect">
            <a:avLst/>
          </a:prstGeom>
          <a:noFill/>
          <a:ln>
            <a:noFill/>
          </a:ln>
        </p:spPr>
        <p:txBody>
          <a:bodyPr lIns="91425" tIns="91425" rIns="91425" bIns="91425" anchor="t" anchorCtr="0">
            <a:noAutofit/>
          </a:bodyPr>
          <a:lstStyle/>
          <a:p>
            <a:pPr lvl="0" algn="ctr" rtl="0">
              <a:spcBef>
                <a:spcPts val="0"/>
              </a:spcBef>
              <a:buNone/>
            </a:pPr>
            <a:r>
              <a:rPr lang="en" sz="1200" dirty="0">
                <a:latin typeface="+mn-lt"/>
                <a:ea typeface="PT Sans"/>
                <a:cs typeface="PT Sans"/>
                <a:sym typeface="PT Sans"/>
              </a:rPr>
              <a:t>Gates Funds All But 1 of These, Too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Shape 219"/>
          <p:cNvSpPr txBox="1"/>
          <p:nvPr/>
        </p:nvSpPr>
        <p:spPr>
          <a:xfrm>
            <a:off x="680125" y="357650"/>
            <a:ext cx="7641000" cy="1361100"/>
          </a:xfrm>
          <a:prstGeom prst="rect">
            <a:avLst/>
          </a:prstGeom>
          <a:noFill/>
          <a:ln>
            <a:noFill/>
          </a:ln>
        </p:spPr>
        <p:txBody>
          <a:bodyPr lIns="91425" tIns="91425" rIns="91425" bIns="91425" anchor="t" anchorCtr="0">
            <a:noAutofit/>
          </a:bodyPr>
          <a:lstStyle/>
          <a:p>
            <a:pPr lvl="0" algn="ctr" rtl="0">
              <a:spcBef>
                <a:spcPts val="0"/>
              </a:spcBef>
              <a:buNone/>
            </a:pPr>
            <a:r>
              <a:rPr lang="en" sz="3600" b="1" dirty="0">
                <a:solidFill>
                  <a:srgbClr val="EF6C00"/>
                </a:solidFill>
                <a:latin typeface="PT Sans Narrow"/>
                <a:ea typeface="PT Sans Narrow"/>
                <a:cs typeface="PT Sans Narrow"/>
                <a:sym typeface="PT Sans Narrow"/>
              </a:rPr>
              <a:t>Use a critical </a:t>
            </a:r>
            <a:r>
              <a:rPr lang="en" sz="3600" b="1" dirty="0" smtClean="0">
                <a:solidFill>
                  <a:srgbClr val="EF6C00"/>
                </a:solidFill>
                <a:latin typeface="PT Sans Narrow"/>
                <a:ea typeface="PT Sans Narrow"/>
                <a:cs typeface="PT Sans Narrow"/>
                <a:sym typeface="PT Sans Narrow"/>
              </a:rPr>
              <a:t>lens </a:t>
            </a:r>
            <a:r>
              <a:rPr lang="en" sz="3600" b="1" dirty="0">
                <a:solidFill>
                  <a:srgbClr val="EF6C00"/>
                </a:solidFill>
                <a:latin typeface="PT Sans Narrow"/>
                <a:ea typeface="PT Sans Narrow"/>
                <a:cs typeface="PT Sans Narrow"/>
                <a:sym typeface="PT Sans Narrow"/>
              </a:rPr>
              <a:t>to examine the role of technology in today’s </a:t>
            </a:r>
            <a:r>
              <a:rPr lang="en" sz="3600" b="1" dirty="0" smtClean="0">
                <a:solidFill>
                  <a:srgbClr val="EF6C00"/>
                </a:solidFill>
                <a:latin typeface="PT Sans Narrow"/>
                <a:ea typeface="PT Sans Narrow"/>
                <a:cs typeface="PT Sans Narrow"/>
                <a:sym typeface="PT Sans Narrow"/>
              </a:rPr>
              <a:t>classroom</a:t>
            </a:r>
            <a:r>
              <a:rPr lang="en-US" sz="3600" b="1" dirty="0" smtClean="0">
                <a:solidFill>
                  <a:srgbClr val="EF6C00"/>
                </a:solidFill>
                <a:latin typeface="PT Sans Narrow"/>
                <a:ea typeface="PT Sans Narrow"/>
                <a:cs typeface="PT Sans Narrow"/>
                <a:sym typeface="PT Sans Narrow"/>
              </a:rPr>
              <a:t>s</a:t>
            </a:r>
            <a:endParaRPr lang="en" sz="3600" b="1" dirty="0">
              <a:solidFill>
                <a:srgbClr val="EF6C00"/>
              </a:solidFill>
              <a:latin typeface="PT Sans Narrow"/>
              <a:ea typeface="PT Sans Narrow"/>
              <a:cs typeface="PT Sans Narrow"/>
              <a:sym typeface="PT Sans Narrow"/>
            </a:endParaRPr>
          </a:p>
        </p:txBody>
      </p:sp>
      <p:sp>
        <p:nvSpPr>
          <p:cNvPr id="220" name="Shape 220"/>
          <p:cNvSpPr txBox="1"/>
          <p:nvPr/>
        </p:nvSpPr>
        <p:spPr>
          <a:xfrm>
            <a:off x="457200" y="1953675"/>
            <a:ext cx="8511900" cy="2349300"/>
          </a:xfrm>
          <a:prstGeom prst="rect">
            <a:avLst/>
          </a:prstGeom>
          <a:noFill/>
          <a:ln>
            <a:noFill/>
          </a:ln>
        </p:spPr>
        <p:txBody>
          <a:bodyPr lIns="91425" tIns="91425" rIns="91425" bIns="91425" anchor="t" anchorCtr="0">
            <a:noAutofit/>
          </a:bodyPr>
          <a:lstStyle/>
          <a:p>
            <a:pPr lvl="0" rtl="0">
              <a:lnSpc>
                <a:spcPct val="115000"/>
              </a:lnSpc>
              <a:spcBef>
                <a:spcPts val="700"/>
              </a:spcBef>
              <a:buNone/>
            </a:pPr>
            <a:r>
              <a:rPr lang="en" sz="1800">
                <a:solidFill>
                  <a:schemeClr val="dk2"/>
                </a:solidFill>
                <a:latin typeface="Open Sans"/>
                <a:ea typeface="Open Sans"/>
                <a:cs typeface="Open Sans"/>
                <a:sym typeface="Open Sans"/>
              </a:rPr>
              <a:t>Who created these technologies? Gates, Zuckerberg, Bezos, Thiel, Hastings…</a:t>
            </a:r>
          </a:p>
          <a:p>
            <a:pPr lvl="0" rtl="0">
              <a:lnSpc>
                <a:spcPct val="115000"/>
              </a:lnSpc>
              <a:spcBef>
                <a:spcPts val="700"/>
              </a:spcBef>
              <a:buNone/>
            </a:pPr>
            <a:r>
              <a:rPr lang="en" sz="1800">
                <a:solidFill>
                  <a:schemeClr val="dk2"/>
                </a:solidFill>
                <a:latin typeface="Open Sans"/>
                <a:ea typeface="Open Sans"/>
                <a:cs typeface="Open Sans"/>
                <a:sym typeface="Open Sans"/>
              </a:rPr>
              <a:t>Ultimately, whose interests are served by school redesign for a digital age?</a:t>
            </a:r>
          </a:p>
          <a:p>
            <a:pPr lvl="0" rtl="0">
              <a:lnSpc>
                <a:spcPct val="115000"/>
              </a:lnSpc>
              <a:spcBef>
                <a:spcPts val="700"/>
              </a:spcBef>
              <a:buNone/>
            </a:pPr>
            <a:r>
              <a:rPr lang="en" sz="1800">
                <a:solidFill>
                  <a:schemeClr val="dk2"/>
                </a:solidFill>
                <a:latin typeface="Open Sans"/>
                <a:ea typeface="Open Sans"/>
                <a:cs typeface="Open Sans"/>
                <a:sym typeface="Open Sans"/>
              </a:rPr>
              <a:t>Do “free” ed-tech tools perpetuate power imbalances?</a:t>
            </a:r>
          </a:p>
          <a:p>
            <a:pPr lvl="0" rtl="0">
              <a:lnSpc>
                <a:spcPct val="115000"/>
              </a:lnSpc>
              <a:spcBef>
                <a:spcPts val="700"/>
              </a:spcBef>
              <a:buNone/>
            </a:pPr>
            <a:r>
              <a:rPr lang="en" sz="1800">
                <a:solidFill>
                  <a:schemeClr val="dk2"/>
                </a:solidFill>
                <a:latin typeface="Open Sans"/>
                <a:ea typeface="Open Sans"/>
                <a:cs typeface="Open Sans"/>
                <a:sym typeface="Open Sans"/>
              </a:rPr>
              <a:t>Do they offer children and teachers freedom or subjugation?</a:t>
            </a:r>
          </a:p>
          <a:p>
            <a:pPr lvl="0" rtl="0">
              <a:lnSpc>
                <a:spcPct val="115000"/>
              </a:lnSpc>
              <a:spcBef>
                <a:spcPts val="700"/>
              </a:spcBef>
              <a:buNone/>
            </a:pPr>
            <a:endParaRPr sz="1800">
              <a:solidFill>
                <a:schemeClr val="dk2"/>
              </a:solidFill>
              <a:latin typeface="Open Sans"/>
              <a:ea typeface="Open Sans"/>
              <a:cs typeface="Open Sans"/>
              <a:sym typeface="Open Sans"/>
            </a:endParaRPr>
          </a:p>
          <a:p>
            <a:pPr lvl="0" rtl="0">
              <a:lnSpc>
                <a:spcPct val="115000"/>
              </a:lnSpc>
              <a:spcBef>
                <a:spcPts val="700"/>
              </a:spcBef>
              <a:buNone/>
            </a:pPr>
            <a:endParaRPr sz="1800">
              <a:solidFill>
                <a:schemeClr val="dk2"/>
              </a:solidFill>
              <a:latin typeface="Open Sans"/>
              <a:ea typeface="Open Sans"/>
              <a:cs typeface="Open Sans"/>
              <a:sym typeface="Open Sans"/>
            </a:endParaRPr>
          </a:p>
          <a:p>
            <a:pPr lvl="0" rtl="0">
              <a:lnSpc>
                <a:spcPct val="115000"/>
              </a:lnSpc>
              <a:spcBef>
                <a:spcPts val="700"/>
              </a:spcBef>
              <a:buNone/>
            </a:pPr>
            <a:endParaRPr sz="1800">
              <a:solidFill>
                <a:schemeClr val="dk2"/>
              </a:solidFill>
              <a:latin typeface="Open Sans"/>
              <a:ea typeface="Open Sans"/>
              <a:cs typeface="Open Sans"/>
              <a:sym typeface="Open Sans"/>
            </a:endParaRPr>
          </a:p>
          <a:p>
            <a:pPr lvl="0" rtl="0">
              <a:lnSpc>
                <a:spcPct val="115000"/>
              </a:lnSpc>
              <a:spcBef>
                <a:spcPts val="700"/>
              </a:spcBef>
              <a:buNone/>
            </a:pPr>
            <a:endParaRPr sz="1800">
              <a:solidFill>
                <a:schemeClr val="dk2"/>
              </a:solidFill>
              <a:latin typeface="Open Sans"/>
              <a:ea typeface="Open Sans"/>
              <a:cs typeface="Open Sans"/>
              <a:sym typeface="Open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Shape 225"/>
          <p:cNvSpPr txBox="1">
            <a:spLocks noGrp="1"/>
          </p:cNvSpPr>
          <p:nvPr>
            <p:ph type="title"/>
          </p:nvPr>
        </p:nvSpPr>
        <p:spPr>
          <a:xfrm>
            <a:off x="155850" y="4499375"/>
            <a:ext cx="6213900" cy="529800"/>
          </a:xfrm>
          <a:prstGeom prst="rect">
            <a:avLst/>
          </a:prstGeom>
        </p:spPr>
        <p:txBody>
          <a:bodyPr lIns="91425" tIns="91425" rIns="91425" bIns="91425" anchor="t" anchorCtr="0">
            <a:noAutofit/>
          </a:bodyPr>
          <a:lstStyle/>
          <a:p>
            <a:pPr lvl="0">
              <a:spcBef>
                <a:spcPts val="0"/>
              </a:spcBef>
              <a:buNone/>
            </a:pPr>
            <a:r>
              <a:rPr lang="en" sz="2400"/>
              <a:t>This is our future if we don’t start speaking up.</a:t>
            </a:r>
          </a:p>
        </p:txBody>
      </p:sp>
      <p:sp>
        <p:nvSpPr>
          <p:cNvPr id="226" name="Shape 226" descr="Play the game, make the future. 9am March 8 - 9pm March 9 CST www.LearningIsEarning2026.org" title="Learning is Earning 2026 - A partnership between ACT Foundation &amp; IFTF">
            <a:hlinkClick r:id="rId3"/>
          </p:cNvPr>
          <p:cNvSpPr/>
          <p:nvPr/>
        </p:nvSpPr>
        <p:spPr>
          <a:xfrm>
            <a:off x="270125" y="171450"/>
            <a:ext cx="5604290" cy="4203225"/>
          </a:xfrm>
          <a:prstGeom prst="rect">
            <a:avLst/>
          </a:prstGeom>
          <a:blipFill>
            <a:blip r:embed="rId4">
              <a:alphaModFix/>
            </a:blip>
            <a:stretch>
              <a:fillRect/>
            </a:stretch>
          </a:blipFill>
          <a:ln>
            <a:noFill/>
          </a:ln>
        </p:spPr>
      </p:sp>
      <p:sp>
        <p:nvSpPr>
          <p:cNvPr id="227" name="Shape 227"/>
          <p:cNvSpPr txBox="1"/>
          <p:nvPr/>
        </p:nvSpPr>
        <p:spPr>
          <a:xfrm>
            <a:off x="6120250" y="155875"/>
            <a:ext cx="2909400" cy="3422100"/>
          </a:xfrm>
          <a:prstGeom prst="rect">
            <a:avLst/>
          </a:prstGeom>
          <a:noFill/>
          <a:ln>
            <a:noFill/>
          </a:ln>
        </p:spPr>
        <p:txBody>
          <a:bodyPr lIns="91425" tIns="91425" rIns="91425" bIns="91425" anchor="t" anchorCtr="0">
            <a:noAutofit/>
          </a:bodyPr>
          <a:lstStyle/>
          <a:p>
            <a:pPr lvl="0">
              <a:spcBef>
                <a:spcPts val="0"/>
              </a:spcBef>
              <a:buNone/>
            </a:pPr>
            <a:r>
              <a:rPr lang="en" sz="2400" b="1" u="sng" dirty="0">
                <a:solidFill>
                  <a:srgbClr val="EF6C00"/>
                </a:solidFill>
                <a:latin typeface="PT Sans Narrow"/>
                <a:ea typeface="PT Sans Narrow"/>
                <a:cs typeface="PT Sans Narrow"/>
                <a:sym typeface="PT Sans Narrow"/>
                <a:hlinkClick r:id="rId5"/>
              </a:rPr>
              <a:t>Building the Future of Education</a:t>
            </a:r>
            <a:r>
              <a:rPr lang="en" sz="2400" b="1" dirty="0">
                <a:solidFill>
                  <a:srgbClr val="EF6C00"/>
                </a:solidFill>
                <a:latin typeface="PT Sans Narrow"/>
                <a:ea typeface="PT Sans Narrow"/>
                <a:cs typeface="PT Sans Narrow"/>
                <a:sym typeface="PT Sans Narrow"/>
              </a:rPr>
              <a:t>, p. 12</a:t>
            </a:r>
            <a:r>
              <a:rPr lang="en" sz="2400" b="1" dirty="0">
                <a:solidFill>
                  <a:srgbClr val="695D46"/>
                </a:solidFill>
                <a:latin typeface="PT Sans Narrow"/>
                <a:ea typeface="PT Sans Narrow"/>
                <a:cs typeface="PT Sans Narrow"/>
                <a:sym typeface="PT Sans Narrow"/>
              </a:rPr>
              <a:t>  </a:t>
            </a:r>
          </a:p>
          <a:p>
            <a:pPr lvl="0">
              <a:spcBef>
                <a:spcPts val="0"/>
              </a:spcBef>
              <a:buNone/>
            </a:pPr>
            <a:endParaRPr dirty="0">
              <a:solidFill>
                <a:srgbClr val="695D46"/>
              </a:solidFill>
              <a:latin typeface="Open Sans"/>
              <a:ea typeface="Open Sans"/>
              <a:cs typeface="Open Sans"/>
              <a:sym typeface="Open Sans"/>
            </a:endParaRPr>
          </a:p>
          <a:p>
            <a:pPr lvl="0">
              <a:spcBef>
                <a:spcPts val="0"/>
              </a:spcBef>
              <a:buNone/>
            </a:pPr>
            <a:r>
              <a:rPr lang="en" sz="1800" dirty="0">
                <a:solidFill>
                  <a:srgbClr val="555555"/>
                </a:solidFill>
                <a:latin typeface="+mn-lt"/>
                <a:ea typeface="Open Sans"/>
                <a:cs typeface="Open Sans"/>
                <a:sym typeface="Open Sans"/>
              </a:rPr>
              <a:t>“If, in the future, more of our children grow up to be </a:t>
            </a:r>
            <a:r>
              <a:rPr lang="en" sz="1800" dirty="0" err="1">
                <a:solidFill>
                  <a:srgbClr val="555555"/>
                </a:solidFill>
                <a:latin typeface="+mn-lt"/>
                <a:ea typeface="Open Sans"/>
                <a:cs typeface="Open Sans"/>
                <a:sym typeface="Open Sans"/>
              </a:rPr>
              <a:t>TaskRabbits</a:t>
            </a:r>
            <a:r>
              <a:rPr lang="en" sz="1800" dirty="0">
                <a:solidFill>
                  <a:srgbClr val="555555"/>
                </a:solidFill>
                <a:latin typeface="+mn-lt"/>
                <a:ea typeface="Open Sans"/>
                <a:cs typeface="Open Sans"/>
                <a:sym typeface="Open Sans"/>
              </a:rPr>
              <a:t>, that may affect the kind of education, training and real-world experience they need to succeed in the odd-job workforce.”</a:t>
            </a:r>
          </a:p>
        </p:txBody>
      </p:sp>
      <p:sp>
        <p:nvSpPr>
          <p:cNvPr id="228" name="Shape 228"/>
          <p:cNvSpPr/>
          <p:nvPr/>
        </p:nvSpPr>
        <p:spPr>
          <a:xfrm>
            <a:off x="5408825" y="4499375"/>
            <a:ext cx="465600" cy="457200"/>
          </a:xfrm>
          <a:prstGeom prst="upArrow">
            <a:avLst>
              <a:gd name="adj1" fmla="val 50000"/>
              <a:gd name="adj2" fmla="val 50000"/>
            </a:avLst>
          </a:prstGeom>
          <a:solidFill>
            <a:srgbClr val="EF6C00"/>
          </a:solidFill>
          <a:ln>
            <a:noFill/>
          </a:ln>
        </p:spPr>
        <p:txBody>
          <a:bodyPr lIns="91425" tIns="91425" rIns="91425" bIns="91425" anchor="ctr" anchorCtr="0">
            <a:noAutofit/>
          </a:bodyPr>
          <a:lstStyle/>
          <a:p>
            <a:pPr lvl="0">
              <a:spcBef>
                <a:spcPts val="0"/>
              </a:spcBef>
              <a:buNone/>
            </a:pPr>
            <a:endParaRPr/>
          </a:p>
        </p:txBody>
      </p:sp>
      <p:sp>
        <p:nvSpPr>
          <p:cNvPr id="229" name="Shape 229"/>
          <p:cNvSpPr txBox="1"/>
          <p:nvPr/>
        </p:nvSpPr>
        <p:spPr>
          <a:xfrm>
            <a:off x="6217150" y="3673925"/>
            <a:ext cx="2715600" cy="1227300"/>
          </a:xfrm>
          <a:prstGeom prst="rect">
            <a:avLst/>
          </a:prstGeom>
          <a:noFill/>
          <a:ln>
            <a:noFill/>
          </a:ln>
        </p:spPr>
        <p:txBody>
          <a:bodyPr lIns="91425" tIns="91425" rIns="91425" bIns="91425" anchor="t" anchorCtr="0">
            <a:noAutofit/>
          </a:bodyPr>
          <a:lstStyle/>
          <a:p>
            <a:pPr lvl="0">
              <a:spcBef>
                <a:spcPts val="0"/>
              </a:spcBef>
              <a:buNone/>
            </a:pPr>
            <a:r>
              <a:rPr lang="en" sz="1200" dirty="0">
                <a:solidFill>
                  <a:srgbClr val="555555"/>
                </a:solidFill>
                <a:latin typeface="+mn-lt"/>
                <a:ea typeface="Open Sans"/>
                <a:cs typeface="Open Sans"/>
                <a:sym typeface="Open Sans"/>
              </a:rPr>
              <a:t>This video was produced in partnership with “Institute for the Future” a RAND spin-off from the 1960s. Despite the somewhat corny nature of the acting IFTF has many </a:t>
            </a:r>
            <a:r>
              <a:rPr lang="en" sz="1200" u="sng" dirty="0">
                <a:solidFill>
                  <a:srgbClr val="555555"/>
                </a:solidFill>
                <a:latin typeface="+mn-lt"/>
                <a:ea typeface="Open Sans"/>
                <a:cs typeface="Open Sans"/>
                <a:sym typeface="Open Sans"/>
                <a:hlinkClick r:id="rId6"/>
              </a:rPr>
              <a:t>high-powered partners</a:t>
            </a:r>
            <a:r>
              <a:rPr lang="en" sz="1200" dirty="0">
                <a:solidFill>
                  <a:srgbClr val="555555"/>
                </a:solidFill>
                <a:latin typeface="+mn-lt"/>
                <a:ea typeface="Open Sans"/>
                <a:cs typeface="Open Sans"/>
                <a:sym typeface="Open Sans"/>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Shape 234"/>
          <p:cNvSpPr txBox="1">
            <a:spLocks noGrp="1"/>
          </p:cNvSpPr>
          <p:nvPr>
            <p:ph type="title"/>
          </p:nvPr>
        </p:nvSpPr>
        <p:spPr>
          <a:xfrm>
            <a:off x="234725" y="130125"/>
            <a:ext cx="8657400" cy="707400"/>
          </a:xfrm>
          <a:prstGeom prst="rect">
            <a:avLst/>
          </a:prstGeom>
        </p:spPr>
        <p:txBody>
          <a:bodyPr lIns="91425" tIns="91425" rIns="91425" bIns="91425" anchor="t" anchorCtr="0">
            <a:noAutofit/>
          </a:bodyPr>
          <a:lstStyle/>
          <a:p>
            <a:pPr lvl="0" algn="ctr">
              <a:spcBef>
                <a:spcPts val="0"/>
              </a:spcBef>
              <a:buNone/>
            </a:pPr>
            <a:r>
              <a:rPr lang="en"/>
              <a:t>Institute for the Future’s Partners (Partial List)</a:t>
            </a:r>
          </a:p>
        </p:txBody>
      </p:sp>
      <p:pic>
        <p:nvPicPr>
          <p:cNvPr id="235" name="Shape 235" descr="Institute for the Future 1.jpg"/>
          <p:cNvPicPr preferRelativeResize="0"/>
          <p:nvPr/>
        </p:nvPicPr>
        <p:blipFill>
          <a:blip r:embed="rId3">
            <a:alphaModFix/>
          </a:blip>
          <a:stretch>
            <a:fillRect/>
          </a:stretch>
        </p:blipFill>
        <p:spPr>
          <a:xfrm>
            <a:off x="598624" y="872612"/>
            <a:ext cx="2812024" cy="4051631"/>
          </a:xfrm>
          <a:prstGeom prst="rect">
            <a:avLst/>
          </a:prstGeom>
          <a:noFill/>
          <a:ln>
            <a:noFill/>
          </a:ln>
        </p:spPr>
      </p:pic>
      <p:pic>
        <p:nvPicPr>
          <p:cNvPr id="236" name="Shape 236" descr="Institute for the Future 2.jpg"/>
          <p:cNvPicPr preferRelativeResize="0"/>
          <p:nvPr/>
        </p:nvPicPr>
        <p:blipFill>
          <a:blip r:embed="rId4">
            <a:alphaModFix/>
          </a:blip>
          <a:stretch>
            <a:fillRect/>
          </a:stretch>
        </p:blipFill>
        <p:spPr>
          <a:xfrm>
            <a:off x="3807835" y="872625"/>
            <a:ext cx="2213339" cy="4051624"/>
          </a:xfrm>
          <a:prstGeom prst="rect">
            <a:avLst/>
          </a:prstGeom>
          <a:noFill/>
          <a:ln>
            <a:noFill/>
          </a:ln>
        </p:spPr>
      </p:pic>
      <p:pic>
        <p:nvPicPr>
          <p:cNvPr id="237" name="Shape 237" descr="Institute for the Future.jpg"/>
          <p:cNvPicPr preferRelativeResize="0"/>
          <p:nvPr/>
        </p:nvPicPr>
        <p:blipFill>
          <a:blip r:embed="rId5">
            <a:alphaModFix/>
          </a:blip>
          <a:stretch>
            <a:fillRect/>
          </a:stretch>
        </p:blipFill>
        <p:spPr>
          <a:xfrm>
            <a:off x="6418349" y="872625"/>
            <a:ext cx="2055174" cy="4121798"/>
          </a:xfrm>
          <a:prstGeom prst="rect">
            <a:avLst/>
          </a:prstGeom>
          <a:noFill/>
          <a:ln>
            <a:noFill/>
          </a:ln>
        </p:spPr>
      </p:pic>
      <p:sp>
        <p:nvSpPr>
          <p:cNvPr id="238" name="Shape 238"/>
          <p:cNvSpPr/>
          <p:nvPr/>
        </p:nvSpPr>
        <p:spPr>
          <a:xfrm>
            <a:off x="3758850" y="4322725"/>
            <a:ext cx="839700" cy="671700"/>
          </a:xfrm>
          <a:prstGeom prst="ellipse">
            <a:avLst/>
          </a:prstGeom>
          <a:noFill/>
          <a:ln w="28575" cap="flat" cmpd="sng">
            <a:solidFill>
              <a:srgbClr val="EF6C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solidFill>
                <a:srgbClr val="FFFF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92450" y="724200"/>
            <a:ext cx="4045200" cy="827100"/>
          </a:xfrm>
          <a:prstGeom prst="rect">
            <a:avLst/>
          </a:prstGeom>
        </p:spPr>
        <p:txBody>
          <a:bodyPr lIns="91425" tIns="91425" rIns="91425" bIns="91425" anchor="b" anchorCtr="0">
            <a:noAutofit/>
          </a:bodyPr>
          <a:lstStyle/>
          <a:p>
            <a:pPr lvl="0">
              <a:spcBef>
                <a:spcPts val="0"/>
              </a:spcBef>
              <a:buNone/>
            </a:pPr>
            <a:r>
              <a:rPr lang="en"/>
              <a:t>HUMANITY</a:t>
            </a:r>
          </a:p>
        </p:txBody>
      </p:sp>
      <p:sp>
        <p:nvSpPr>
          <p:cNvPr id="244" name="Shape 244"/>
          <p:cNvSpPr txBox="1">
            <a:spLocks noGrp="1"/>
          </p:cNvSpPr>
          <p:nvPr>
            <p:ph type="body" idx="2"/>
          </p:nvPr>
        </p:nvSpPr>
        <p:spPr>
          <a:xfrm>
            <a:off x="4939500" y="724200"/>
            <a:ext cx="3837000" cy="3695100"/>
          </a:xfrm>
          <a:prstGeom prst="rect">
            <a:avLst/>
          </a:prstGeom>
        </p:spPr>
        <p:txBody>
          <a:bodyPr lIns="91425" tIns="91425" rIns="91425" bIns="91425" anchor="ctr" anchorCtr="0">
            <a:noAutofit/>
          </a:bodyPr>
          <a:lstStyle/>
          <a:p>
            <a:pPr lvl="0" algn="ctr" rtl="0">
              <a:spcBef>
                <a:spcPts val="0"/>
              </a:spcBef>
              <a:buNone/>
            </a:pPr>
            <a:r>
              <a:rPr lang="en" sz="3600"/>
              <a:t>Big Data Quantified Self</a:t>
            </a:r>
          </a:p>
          <a:p>
            <a:pPr lvl="0" algn="ctr" rtl="0">
              <a:spcBef>
                <a:spcPts val="0"/>
              </a:spcBef>
              <a:buNone/>
            </a:pPr>
            <a:endParaRPr sz="3600"/>
          </a:p>
          <a:p>
            <a:pPr lvl="0" algn="ctr">
              <a:spcBef>
                <a:spcPts val="0"/>
              </a:spcBef>
              <a:buNone/>
            </a:pPr>
            <a:r>
              <a:rPr lang="en" sz="3600"/>
              <a:t>Learning by Algorithm</a:t>
            </a:r>
          </a:p>
        </p:txBody>
      </p:sp>
      <p:sp>
        <p:nvSpPr>
          <p:cNvPr id="245" name="Shape 245"/>
          <p:cNvSpPr txBox="1">
            <a:spLocks noGrp="1"/>
          </p:cNvSpPr>
          <p:nvPr>
            <p:ph type="title"/>
          </p:nvPr>
        </p:nvSpPr>
        <p:spPr>
          <a:xfrm>
            <a:off x="303125" y="3401400"/>
            <a:ext cx="4045200" cy="827100"/>
          </a:xfrm>
          <a:prstGeom prst="rect">
            <a:avLst/>
          </a:prstGeom>
        </p:spPr>
        <p:txBody>
          <a:bodyPr lIns="91425" tIns="91425" rIns="91425" bIns="91425" anchor="b" anchorCtr="0">
            <a:noAutofit/>
          </a:bodyPr>
          <a:lstStyle/>
          <a:p>
            <a:pPr lvl="0" rtl="0">
              <a:spcBef>
                <a:spcPts val="0"/>
              </a:spcBef>
              <a:buNone/>
            </a:pPr>
            <a:r>
              <a:rPr lang="en"/>
              <a:t>FREE WILL</a:t>
            </a:r>
          </a:p>
        </p:txBody>
      </p:sp>
      <p:sp>
        <p:nvSpPr>
          <p:cNvPr id="246" name="Shape 246"/>
          <p:cNvSpPr txBox="1">
            <a:spLocks noGrp="1"/>
          </p:cNvSpPr>
          <p:nvPr>
            <p:ph type="title"/>
          </p:nvPr>
        </p:nvSpPr>
        <p:spPr>
          <a:xfrm>
            <a:off x="1510975" y="1551300"/>
            <a:ext cx="1531500" cy="1773300"/>
          </a:xfrm>
          <a:prstGeom prst="rect">
            <a:avLst/>
          </a:prstGeom>
        </p:spPr>
        <p:txBody>
          <a:bodyPr lIns="91425" tIns="91425" rIns="91425" bIns="91425" anchor="ctr" anchorCtr="0">
            <a:noAutofit/>
          </a:bodyPr>
          <a:lstStyle/>
          <a:p>
            <a:pPr lvl="0" rtl="0">
              <a:spcBef>
                <a:spcPts val="0"/>
              </a:spcBef>
              <a:buNone/>
            </a:pPr>
            <a:r>
              <a:rPr lang="en" sz="15000"/>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pic>
        <p:nvPicPr>
          <p:cNvPr id="251" name="Shape 251" descr="Red Critter Teacher.jpg">
            <a:hlinkClick r:id="rId3"/>
          </p:cNvPr>
          <p:cNvPicPr preferRelativeResize="0"/>
          <p:nvPr/>
        </p:nvPicPr>
        <p:blipFill>
          <a:blip r:embed="rId4">
            <a:alphaModFix/>
          </a:blip>
          <a:stretch>
            <a:fillRect/>
          </a:stretch>
        </p:blipFill>
        <p:spPr>
          <a:xfrm>
            <a:off x="154300" y="867750"/>
            <a:ext cx="5767951" cy="4018574"/>
          </a:xfrm>
          <a:prstGeom prst="rect">
            <a:avLst/>
          </a:prstGeom>
          <a:noFill/>
          <a:ln>
            <a:noFill/>
          </a:ln>
        </p:spPr>
      </p:pic>
      <p:sp>
        <p:nvSpPr>
          <p:cNvPr id="252" name="Shape 252"/>
          <p:cNvSpPr txBox="1"/>
          <p:nvPr/>
        </p:nvSpPr>
        <p:spPr>
          <a:xfrm>
            <a:off x="236100" y="164625"/>
            <a:ext cx="8795700" cy="600300"/>
          </a:xfrm>
          <a:prstGeom prst="rect">
            <a:avLst/>
          </a:prstGeom>
          <a:noFill/>
          <a:ln>
            <a:noFill/>
          </a:ln>
        </p:spPr>
        <p:txBody>
          <a:bodyPr lIns="91425" tIns="91425" rIns="91425" bIns="91425" anchor="t" anchorCtr="0">
            <a:noAutofit/>
          </a:bodyPr>
          <a:lstStyle/>
          <a:p>
            <a:pPr lvl="0" rtl="0">
              <a:spcBef>
                <a:spcPts val="0"/>
              </a:spcBef>
              <a:buNone/>
            </a:pPr>
            <a:r>
              <a:rPr lang="en" sz="3000" b="1">
                <a:solidFill>
                  <a:schemeClr val="accent1"/>
                </a:solidFill>
                <a:latin typeface="PT Sans Narrow"/>
                <a:ea typeface="PT Sans Narrow"/>
                <a:cs typeface="PT Sans Narrow"/>
                <a:sym typeface="PT Sans Narrow"/>
              </a:rPr>
              <a:t>Data-Driven Education Prioritizes Devices over People</a:t>
            </a:r>
          </a:p>
        </p:txBody>
      </p:sp>
      <p:sp>
        <p:nvSpPr>
          <p:cNvPr id="253" name="Shape 253"/>
          <p:cNvSpPr txBox="1"/>
          <p:nvPr/>
        </p:nvSpPr>
        <p:spPr>
          <a:xfrm>
            <a:off x="6079625" y="867750"/>
            <a:ext cx="2952300" cy="3864300"/>
          </a:xfrm>
          <a:prstGeom prst="rect">
            <a:avLst/>
          </a:prstGeom>
          <a:noFill/>
          <a:ln>
            <a:noFill/>
          </a:ln>
        </p:spPr>
        <p:txBody>
          <a:bodyPr lIns="91425" tIns="91425" rIns="91425" bIns="91425" anchor="ctr" anchorCtr="0">
            <a:noAutofit/>
          </a:bodyPr>
          <a:lstStyle/>
          <a:p>
            <a:pPr lvl="0">
              <a:spcBef>
                <a:spcPts val="0"/>
              </a:spcBef>
              <a:buNone/>
            </a:pPr>
            <a:r>
              <a:rPr lang="en" sz="1600" dirty="0">
                <a:solidFill>
                  <a:schemeClr val="dk2"/>
                </a:solidFill>
                <a:latin typeface="+mn-lt"/>
                <a:ea typeface="Open Sans"/>
                <a:cs typeface="Open Sans"/>
                <a:sym typeface="Open Sans"/>
              </a:rPr>
              <a:t>Red Critter</a:t>
            </a:r>
          </a:p>
          <a:p>
            <a:pPr lvl="0">
              <a:spcBef>
                <a:spcPts val="0"/>
              </a:spcBef>
              <a:buNone/>
            </a:pPr>
            <a:r>
              <a:rPr lang="en" sz="1600" dirty="0">
                <a:solidFill>
                  <a:schemeClr val="dk2"/>
                </a:solidFill>
                <a:latin typeface="+mn-lt"/>
                <a:ea typeface="Open Sans"/>
                <a:cs typeface="Open Sans"/>
                <a:sym typeface="Open Sans"/>
              </a:rPr>
              <a:t>Teacher Version</a:t>
            </a:r>
          </a:p>
          <a:p>
            <a:pPr lvl="0">
              <a:spcBef>
                <a:spcPts val="0"/>
              </a:spcBef>
              <a:buNone/>
            </a:pPr>
            <a:endParaRPr sz="1600" dirty="0">
              <a:solidFill>
                <a:schemeClr val="dk2"/>
              </a:solidFill>
              <a:latin typeface="+mn-lt"/>
              <a:ea typeface="Open Sans"/>
              <a:cs typeface="Open Sans"/>
              <a:sym typeface="Open Sans"/>
            </a:endParaRPr>
          </a:p>
          <a:p>
            <a:pPr lvl="0">
              <a:spcBef>
                <a:spcPts val="0"/>
              </a:spcBef>
              <a:buNone/>
            </a:pPr>
            <a:r>
              <a:rPr lang="en" sz="1600" dirty="0">
                <a:solidFill>
                  <a:schemeClr val="dk2"/>
                </a:solidFill>
                <a:latin typeface="+mn-lt"/>
                <a:ea typeface="Open Sans"/>
                <a:cs typeface="Open Sans"/>
                <a:sym typeface="Open Sans"/>
              </a:rPr>
              <a:t>Behavior Shaping</a:t>
            </a:r>
          </a:p>
          <a:p>
            <a:pPr marL="457200" lvl="0" indent="-342900" rtl="0">
              <a:spcBef>
                <a:spcPts val="0"/>
              </a:spcBef>
              <a:buClr>
                <a:schemeClr val="dk2"/>
              </a:buClr>
              <a:buSzPct val="100000"/>
              <a:buFont typeface="Open Sans"/>
              <a:buChar char="●"/>
            </a:pPr>
            <a:r>
              <a:rPr lang="en" sz="1600" dirty="0">
                <a:solidFill>
                  <a:schemeClr val="dk2"/>
                </a:solidFill>
                <a:latin typeface="+mn-lt"/>
                <a:ea typeface="Open Sans"/>
                <a:cs typeface="Open Sans"/>
                <a:sym typeface="Open Sans"/>
              </a:rPr>
              <a:t>Achievement Wallboard</a:t>
            </a:r>
          </a:p>
          <a:p>
            <a:pPr marL="457200" lvl="0" indent="-342900" rtl="0">
              <a:spcBef>
                <a:spcPts val="0"/>
              </a:spcBef>
              <a:buClr>
                <a:schemeClr val="dk2"/>
              </a:buClr>
              <a:buSzPct val="100000"/>
              <a:buFont typeface="Open Sans"/>
              <a:buChar char="●"/>
            </a:pPr>
            <a:r>
              <a:rPr lang="en" sz="1600" dirty="0">
                <a:solidFill>
                  <a:schemeClr val="dk2"/>
                </a:solidFill>
                <a:latin typeface="+mn-lt"/>
                <a:ea typeface="Open Sans"/>
                <a:cs typeface="Open Sans"/>
                <a:sym typeface="Open Sans"/>
              </a:rPr>
              <a:t>Parent Notifications</a:t>
            </a:r>
          </a:p>
          <a:p>
            <a:pPr marL="457200" lvl="0" indent="-342900" rtl="0">
              <a:spcBef>
                <a:spcPts val="0"/>
              </a:spcBef>
              <a:buClr>
                <a:schemeClr val="dk2"/>
              </a:buClr>
              <a:buSzPct val="100000"/>
              <a:buFont typeface="Open Sans"/>
              <a:buChar char="●"/>
            </a:pPr>
            <a:r>
              <a:rPr lang="en" sz="1600" dirty="0">
                <a:solidFill>
                  <a:schemeClr val="dk2"/>
                </a:solidFill>
                <a:latin typeface="+mn-lt"/>
                <a:ea typeface="Open Sans"/>
                <a:cs typeface="Open Sans"/>
                <a:sym typeface="Open Sans"/>
              </a:rPr>
              <a:t>Phone/Achievement Bands</a:t>
            </a:r>
          </a:p>
          <a:p>
            <a:pPr lvl="0" rtl="0">
              <a:spcBef>
                <a:spcPts val="0"/>
              </a:spcBef>
              <a:buNone/>
            </a:pPr>
            <a:endParaRPr sz="1600" dirty="0">
              <a:solidFill>
                <a:schemeClr val="dk2"/>
              </a:solidFill>
              <a:latin typeface="+mn-lt"/>
              <a:ea typeface="Open Sans"/>
              <a:cs typeface="Open Sans"/>
              <a:sym typeface="Open Sans"/>
            </a:endParaRPr>
          </a:p>
          <a:p>
            <a:pPr lvl="0" rtl="0">
              <a:spcBef>
                <a:spcPts val="0"/>
              </a:spcBef>
              <a:buNone/>
            </a:pPr>
            <a:r>
              <a:rPr lang="en" sz="1600" dirty="0">
                <a:solidFill>
                  <a:schemeClr val="dk2"/>
                </a:solidFill>
                <a:latin typeface="+mn-lt"/>
                <a:ea typeface="Open Sans"/>
                <a:cs typeface="Open Sans"/>
                <a:sym typeface="Open Sans"/>
              </a:rPr>
              <a:t>Token Economy</a:t>
            </a:r>
          </a:p>
          <a:p>
            <a:pPr marL="457200" lvl="0" indent="-342900" rtl="0">
              <a:spcBef>
                <a:spcPts val="0"/>
              </a:spcBef>
              <a:buClr>
                <a:schemeClr val="dk2"/>
              </a:buClr>
              <a:buSzPct val="100000"/>
              <a:buFont typeface="Open Sans"/>
              <a:buChar char="●"/>
            </a:pPr>
            <a:r>
              <a:rPr lang="en" sz="1600" dirty="0">
                <a:solidFill>
                  <a:schemeClr val="dk2"/>
                </a:solidFill>
                <a:latin typeface="+mn-lt"/>
                <a:ea typeface="Open Sans"/>
                <a:cs typeface="Open Sans"/>
                <a:sym typeface="Open Sans"/>
              </a:rPr>
              <a:t>Badges</a:t>
            </a:r>
          </a:p>
          <a:p>
            <a:pPr marL="457200" lvl="0" indent="-342900" rtl="0">
              <a:spcBef>
                <a:spcPts val="0"/>
              </a:spcBef>
              <a:buClr>
                <a:schemeClr val="dk2"/>
              </a:buClr>
              <a:buSzPct val="100000"/>
              <a:buFont typeface="Open Sans"/>
              <a:buChar char="●"/>
            </a:pPr>
            <a:r>
              <a:rPr lang="en" sz="1600" dirty="0" err="1">
                <a:solidFill>
                  <a:schemeClr val="dk2"/>
                </a:solidFill>
                <a:latin typeface="+mn-lt"/>
                <a:ea typeface="Open Sans"/>
                <a:cs typeface="Open Sans"/>
                <a:sym typeface="Open Sans"/>
              </a:rPr>
              <a:t>Skillpoints</a:t>
            </a:r>
            <a:endParaRPr lang="en" sz="1600" dirty="0">
              <a:solidFill>
                <a:schemeClr val="dk2"/>
              </a:solidFill>
              <a:latin typeface="+mn-lt"/>
              <a:ea typeface="Open Sans"/>
              <a:cs typeface="Open Sans"/>
              <a:sym typeface="Open Sans"/>
            </a:endParaRPr>
          </a:p>
          <a:p>
            <a:pPr marL="457200" lvl="0" indent="-342900" rtl="0">
              <a:spcBef>
                <a:spcPts val="0"/>
              </a:spcBef>
              <a:buClr>
                <a:schemeClr val="dk2"/>
              </a:buClr>
              <a:buSzPct val="100000"/>
              <a:buFont typeface="Open Sans"/>
              <a:buChar char="●"/>
            </a:pPr>
            <a:r>
              <a:rPr lang="en" sz="1600" dirty="0">
                <a:solidFill>
                  <a:schemeClr val="dk2"/>
                </a:solidFill>
                <a:latin typeface="+mn-lt"/>
                <a:ea typeface="Open Sans"/>
                <a:cs typeface="Open Sans"/>
                <a:sym typeface="Open Sans"/>
              </a:rPr>
              <a:t>Virtual Currency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Shape 258"/>
          <p:cNvSpPr txBox="1">
            <a:spLocks noGrp="1"/>
          </p:cNvSpPr>
          <p:nvPr>
            <p:ph type="title"/>
          </p:nvPr>
        </p:nvSpPr>
        <p:spPr>
          <a:xfrm>
            <a:off x="348050" y="691350"/>
            <a:ext cx="8571300" cy="942000"/>
          </a:xfrm>
          <a:prstGeom prst="rect">
            <a:avLst/>
          </a:prstGeom>
        </p:spPr>
        <p:txBody>
          <a:bodyPr lIns="91425" tIns="91425" rIns="91425" bIns="91425" anchor="ctr" anchorCtr="0">
            <a:noAutofit/>
          </a:bodyPr>
          <a:lstStyle/>
          <a:p>
            <a:pPr lvl="0">
              <a:spcBef>
                <a:spcPts val="0"/>
              </a:spcBef>
              <a:buNone/>
            </a:pPr>
            <a:r>
              <a:rPr lang="en"/>
              <a:t>Devices are continuously watching and listening.</a:t>
            </a:r>
          </a:p>
        </p:txBody>
      </p:sp>
      <p:sp>
        <p:nvSpPr>
          <p:cNvPr id="259" name="Shape 259"/>
          <p:cNvSpPr txBox="1"/>
          <p:nvPr/>
        </p:nvSpPr>
        <p:spPr>
          <a:xfrm>
            <a:off x="550100" y="2485238"/>
            <a:ext cx="8167200" cy="2273400"/>
          </a:xfrm>
          <a:prstGeom prst="rect">
            <a:avLst/>
          </a:prstGeom>
          <a:noFill/>
          <a:ln>
            <a:noFill/>
          </a:ln>
        </p:spPr>
        <p:txBody>
          <a:bodyPr lIns="91425" tIns="91425" rIns="91425" bIns="91425" anchor="t" anchorCtr="0">
            <a:noAutofit/>
          </a:bodyPr>
          <a:lstStyle/>
          <a:p>
            <a:pPr lvl="0" rtl="0">
              <a:lnSpc>
                <a:spcPct val="115000"/>
              </a:lnSpc>
              <a:spcBef>
                <a:spcPts val="0"/>
              </a:spcBef>
              <a:spcAft>
                <a:spcPts val="2300"/>
              </a:spcAft>
              <a:buNone/>
            </a:pPr>
            <a:r>
              <a:rPr lang="en" sz="1600" dirty="0">
                <a:solidFill>
                  <a:srgbClr val="FFFFFF"/>
                </a:solidFill>
                <a:latin typeface="+mn-lt"/>
                <a:ea typeface="Open Sans"/>
                <a:cs typeface="Open Sans"/>
                <a:sym typeface="Open Sans"/>
              </a:rPr>
              <a:t>“It was terribly dangerous to let your thoughts wander when you were in any public place or within range of a telescreen. The smallest thing could give you away. A nervous tic, an unconscious look of anxiety, a habit of muttering to yourself – anything that carried with it the suggestion of abnormality, of having something to hide...There was even a word for it in Newspeak: </a:t>
            </a:r>
            <a:r>
              <a:rPr lang="en" sz="1600" dirty="0" err="1">
                <a:solidFill>
                  <a:srgbClr val="FFFFFF"/>
                </a:solidFill>
                <a:latin typeface="+mn-lt"/>
                <a:ea typeface="Open Sans"/>
                <a:cs typeface="Open Sans"/>
                <a:sym typeface="Open Sans"/>
              </a:rPr>
              <a:t>facecrime</a:t>
            </a:r>
            <a:r>
              <a:rPr lang="en" sz="1600" dirty="0">
                <a:solidFill>
                  <a:srgbClr val="FFFFFF"/>
                </a:solidFill>
                <a:latin typeface="+mn-lt"/>
                <a:ea typeface="Open Sans"/>
                <a:cs typeface="Open Sans"/>
                <a:sym typeface="Open Sans"/>
              </a:rPr>
              <a:t>, it was c</a:t>
            </a:r>
            <a:r>
              <a:rPr lang="en" sz="1600" dirty="0">
                <a:solidFill>
                  <a:srgbClr val="F3F3F3"/>
                </a:solidFill>
                <a:latin typeface="+mn-lt"/>
                <a:ea typeface="Open Sans"/>
                <a:cs typeface="Open Sans"/>
                <a:sym typeface="Open Sans"/>
              </a:rPr>
              <a:t>alled. The Party’s surveillance tactics and technology are so advanced that even the smallest twitch can betray a rebellious spirit.”</a:t>
            </a:r>
            <a:br>
              <a:rPr lang="en" sz="1600" dirty="0">
                <a:solidFill>
                  <a:srgbClr val="F3F3F3"/>
                </a:solidFill>
                <a:latin typeface="+mn-lt"/>
                <a:ea typeface="Open Sans"/>
                <a:cs typeface="Open Sans"/>
                <a:sym typeface="Open Sans"/>
              </a:rPr>
            </a:br>
            <a:r>
              <a:rPr lang="en" sz="1600" dirty="0">
                <a:solidFill>
                  <a:srgbClr val="F3F3F3"/>
                </a:solidFill>
                <a:latin typeface="+mn-lt"/>
                <a:ea typeface="Open Sans"/>
                <a:cs typeface="Open Sans"/>
                <a:sym typeface="Open Sans"/>
              </a:rPr>
              <a:t/>
            </a:r>
            <a:br>
              <a:rPr lang="en" sz="1600" dirty="0">
                <a:solidFill>
                  <a:srgbClr val="F3F3F3"/>
                </a:solidFill>
                <a:latin typeface="+mn-lt"/>
                <a:ea typeface="Open Sans"/>
                <a:cs typeface="Open Sans"/>
                <a:sym typeface="Open Sans"/>
              </a:rPr>
            </a:br>
            <a:r>
              <a:rPr lang="en" sz="1600" dirty="0">
                <a:solidFill>
                  <a:srgbClr val="F3F3F3"/>
                </a:solidFill>
                <a:latin typeface="+mn-lt"/>
                <a:ea typeface="Open Sans"/>
                <a:cs typeface="Open Sans"/>
                <a:sym typeface="Open Sans"/>
              </a:rPr>
              <a:t>George Orwell, </a:t>
            </a:r>
            <a:r>
              <a:rPr lang="en" sz="1600" i="1" dirty="0">
                <a:solidFill>
                  <a:srgbClr val="F3F3F3"/>
                </a:solidFill>
                <a:latin typeface="+mn-lt"/>
                <a:ea typeface="Open Sans"/>
                <a:cs typeface="Open Sans"/>
                <a:sym typeface="Open Sans"/>
              </a:rPr>
              <a:t>1984</a:t>
            </a:r>
          </a:p>
          <a:p>
            <a:pPr lvl="0">
              <a:spcBef>
                <a:spcPts val="0"/>
              </a:spcBef>
              <a:buNone/>
            </a:pPr>
            <a:endParaRPr dirty="0">
              <a:solidFill>
                <a:srgbClr val="22222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pic>
        <p:nvPicPr>
          <p:cNvPr id="264" name="Shape 264" descr="Affectiva.jpg">
            <a:hlinkClick r:id="rId3"/>
          </p:cNvPr>
          <p:cNvPicPr preferRelativeResize="0"/>
          <p:nvPr/>
        </p:nvPicPr>
        <p:blipFill rotWithShape="1">
          <a:blip r:embed="rId4">
            <a:alphaModFix/>
          </a:blip>
          <a:srcRect l="-6574" r="5123"/>
          <a:stretch/>
        </p:blipFill>
        <p:spPr>
          <a:xfrm>
            <a:off x="-4847" y="1201861"/>
            <a:ext cx="4917201" cy="3500149"/>
          </a:xfrm>
          <a:prstGeom prst="rect">
            <a:avLst/>
          </a:prstGeom>
          <a:noFill/>
          <a:ln>
            <a:noFill/>
          </a:ln>
        </p:spPr>
      </p:pic>
      <p:pic>
        <p:nvPicPr>
          <p:cNvPr id="265" name="Shape 265" descr="Faces Analyzed.jpg"/>
          <p:cNvPicPr preferRelativeResize="0"/>
          <p:nvPr/>
        </p:nvPicPr>
        <p:blipFill>
          <a:blip r:embed="rId5">
            <a:alphaModFix/>
          </a:blip>
          <a:stretch>
            <a:fillRect/>
          </a:stretch>
        </p:blipFill>
        <p:spPr>
          <a:xfrm>
            <a:off x="5055414" y="1568875"/>
            <a:ext cx="3935724" cy="3133135"/>
          </a:xfrm>
          <a:prstGeom prst="rect">
            <a:avLst/>
          </a:prstGeom>
          <a:noFill/>
          <a:ln>
            <a:noFill/>
          </a:ln>
        </p:spPr>
      </p:pic>
      <p:sp>
        <p:nvSpPr>
          <p:cNvPr id="266" name="Shape 266"/>
          <p:cNvSpPr txBox="1"/>
          <p:nvPr/>
        </p:nvSpPr>
        <p:spPr>
          <a:xfrm>
            <a:off x="287400" y="123450"/>
            <a:ext cx="8569200" cy="1213800"/>
          </a:xfrm>
          <a:prstGeom prst="rect">
            <a:avLst/>
          </a:prstGeom>
          <a:noFill/>
          <a:ln>
            <a:noFill/>
          </a:ln>
        </p:spPr>
        <p:txBody>
          <a:bodyPr lIns="91425" tIns="91425" rIns="91425" bIns="91425" anchor="t" anchorCtr="0">
            <a:noAutofit/>
          </a:bodyPr>
          <a:lstStyle/>
          <a:p>
            <a:pPr lvl="0">
              <a:spcBef>
                <a:spcPts val="0"/>
              </a:spcBef>
              <a:buNone/>
            </a:pPr>
            <a:r>
              <a:rPr lang="en" dirty="0">
                <a:solidFill>
                  <a:srgbClr val="695D46"/>
                </a:solidFill>
                <a:latin typeface="+mn-lt"/>
                <a:ea typeface="Open Sans"/>
                <a:cs typeface="Open Sans"/>
                <a:sym typeface="Open Sans"/>
              </a:rPr>
              <a:t>Tracking gestures and key points on the subject’s face, </a:t>
            </a:r>
            <a:r>
              <a:rPr lang="en" dirty="0" err="1">
                <a:solidFill>
                  <a:srgbClr val="695D46"/>
                </a:solidFill>
                <a:latin typeface="+mn-lt"/>
                <a:ea typeface="Open Sans"/>
                <a:cs typeface="Open Sans"/>
                <a:sym typeface="Open Sans"/>
              </a:rPr>
              <a:t>Affdex</a:t>
            </a:r>
            <a:r>
              <a:rPr lang="en" dirty="0">
                <a:solidFill>
                  <a:srgbClr val="695D46"/>
                </a:solidFill>
                <a:latin typeface="+mn-lt"/>
                <a:ea typeface="Open Sans"/>
                <a:cs typeface="Open Sans"/>
                <a:sym typeface="Open Sans"/>
              </a:rPr>
              <a:t> is able to analyze subtle movements and correlate them with complex emotional and cognitive states. This is much more than simple facial recognition. The </a:t>
            </a:r>
            <a:r>
              <a:rPr lang="en" dirty="0" err="1">
                <a:solidFill>
                  <a:srgbClr val="695D46"/>
                </a:solidFill>
                <a:latin typeface="+mn-lt"/>
                <a:ea typeface="Open Sans"/>
                <a:cs typeface="Open Sans"/>
                <a:sym typeface="Open Sans"/>
              </a:rPr>
              <a:t>Affdex</a:t>
            </a:r>
            <a:r>
              <a:rPr lang="en" dirty="0">
                <a:solidFill>
                  <a:srgbClr val="695D46"/>
                </a:solidFill>
                <a:latin typeface="+mn-lt"/>
                <a:ea typeface="Open Sans"/>
                <a:cs typeface="Open Sans"/>
                <a:sym typeface="Open Sans"/>
              </a:rPr>
              <a:t> system can identify and follow dozens of precise locations on an individual’s face. The muscular micro-shifts of every smile, yawn, or moment of confusion are captured and reflected in the data.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Shape 271"/>
          <p:cNvSpPr txBox="1">
            <a:spLocks noGrp="1"/>
          </p:cNvSpPr>
          <p:nvPr>
            <p:ph type="title"/>
          </p:nvPr>
        </p:nvSpPr>
        <p:spPr>
          <a:xfrm>
            <a:off x="145200" y="171600"/>
            <a:ext cx="4285800" cy="1317900"/>
          </a:xfrm>
          <a:prstGeom prst="rect">
            <a:avLst/>
          </a:prstGeom>
        </p:spPr>
        <p:txBody>
          <a:bodyPr lIns="91425" tIns="91425" rIns="91425" bIns="91425" anchor="b" anchorCtr="0">
            <a:noAutofit/>
          </a:bodyPr>
          <a:lstStyle/>
          <a:p>
            <a:pPr lvl="0" rtl="0">
              <a:spcBef>
                <a:spcPts val="0"/>
              </a:spcBef>
              <a:buNone/>
            </a:pPr>
            <a:r>
              <a:rPr lang="en" sz="3600"/>
              <a:t>Origins of A National Cyber Education Program</a:t>
            </a:r>
          </a:p>
        </p:txBody>
      </p:sp>
      <p:sp>
        <p:nvSpPr>
          <p:cNvPr id="272" name="Shape 272"/>
          <p:cNvSpPr txBox="1">
            <a:spLocks noGrp="1"/>
          </p:cNvSpPr>
          <p:nvPr>
            <p:ph type="subTitle" idx="1"/>
          </p:nvPr>
        </p:nvSpPr>
        <p:spPr>
          <a:xfrm>
            <a:off x="265500" y="1662300"/>
            <a:ext cx="4045200" cy="2987700"/>
          </a:xfrm>
          <a:prstGeom prst="rect">
            <a:avLst/>
          </a:prstGeom>
        </p:spPr>
        <p:txBody>
          <a:bodyPr lIns="91425" tIns="91425" rIns="91425" bIns="91425" anchor="t" anchorCtr="0">
            <a:noAutofit/>
          </a:bodyPr>
          <a:lstStyle/>
          <a:p>
            <a:pPr lvl="0" rtl="0">
              <a:spcBef>
                <a:spcPts val="0"/>
              </a:spcBef>
              <a:buNone/>
            </a:pPr>
            <a:r>
              <a:rPr lang="en" sz="1800" dirty="0">
                <a:latin typeface="+mn-lt"/>
              </a:rPr>
              <a:t>Bill Clinton’s  </a:t>
            </a:r>
            <a:r>
              <a:rPr lang="en" sz="1800" u="sng" dirty="0">
                <a:solidFill>
                  <a:schemeClr val="hlink"/>
                </a:solidFill>
                <a:latin typeface="+mn-lt"/>
                <a:hlinkClick r:id="rId3"/>
              </a:rPr>
              <a:t>Executive Order 13111</a:t>
            </a:r>
          </a:p>
          <a:p>
            <a:pPr lvl="0" rtl="0">
              <a:spcBef>
                <a:spcPts val="0"/>
              </a:spcBef>
              <a:buNone/>
            </a:pPr>
            <a:r>
              <a:rPr lang="en" sz="1800" dirty="0">
                <a:latin typeface="+mn-lt"/>
              </a:rPr>
              <a:t>“Using Technology to Improve Training Opportunities for Federal Employees”</a:t>
            </a:r>
          </a:p>
          <a:p>
            <a:pPr lvl="0" rtl="0">
              <a:spcBef>
                <a:spcPts val="0"/>
              </a:spcBef>
              <a:buNone/>
            </a:pPr>
            <a:r>
              <a:rPr lang="en" sz="1800" dirty="0">
                <a:latin typeface="+mn-lt"/>
              </a:rPr>
              <a:t/>
            </a:r>
            <a:br>
              <a:rPr lang="en" sz="1800" dirty="0">
                <a:latin typeface="+mn-lt"/>
              </a:rPr>
            </a:br>
            <a:r>
              <a:rPr lang="en" sz="1800" dirty="0">
                <a:latin typeface="+mn-lt"/>
              </a:rPr>
              <a:t>It also created the </a:t>
            </a:r>
          </a:p>
          <a:p>
            <a:pPr lvl="0" rtl="0">
              <a:spcBef>
                <a:spcPts val="0"/>
              </a:spcBef>
              <a:buNone/>
            </a:pPr>
            <a:r>
              <a:rPr lang="en" sz="1800" dirty="0">
                <a:solidFill>
                  <a:srgbClr val="EF6C00"/>
                </a:solidFill>
                <a:latin typeface="+mn-lt"/>
              </a:rPr>
              <a:t>Advanced Distributed Learning</a:t>
            </a:r>
            <a:r>
              <a:rPr lang="en" sz="1800" dirty="0">
                <a:latin typeface="+mn-lt"/>
              </a:rPr>
              <a:t> Program or ADL</a:t>
            </a:r>
          </a:p>
          <a:p>
            <a:pPr lvl="0" rtl="0">
              <a:spcBef>
                <a:spcPts val="0"/>
              </a:spcBef>
              <a:buNone/>
            </a:pPr>
            <a:endParaRPr sz="1000" dirty="0">
              <a:latin typeface="+mn-lt"/>
            </a:endParaRPr>
          </a:p>
          <a:p>
            <a:pPr lvl="0" rtl="0">
              <a:spcBef>
                <a:spcPts val="0"/>
              </a:spcBef>
              <a:buNone/>
            </a:pPr>
            <a:r>
              <a:rPr lang="en" sz="1800" dirty="0">
                <a:latin typeface="+mn-lt"/>
              </a:rPr>
              <a:t>Signed January 14, 1999</a:t>
            </a:r>
          </a:p>
        </p:txBody>
      </p:sp>
      <p:cxnSp>
        <p:nvCxnSpPr>
          <p:cNvPr id="273" name="Shape 273"/>
          <p:cNvCxnSpPr/>
          <p:nvPr/>
        </p:nvCxnSpPr>
        <p:spPr>
          <a:xfrm flipV="1">
            <a:off x="5412378" y="3624953"/>
            <a:ext cx="1468200" cy="4512"/>
          </a:xfrm>
          <a:prstGeom prst="straightConnector1">
            <a:avLst/>
          </a:prstGeom>
          <a:noFill/>
          <a:ln w="228600" cap="flat" cmpd="sng">
            <a:solidFill>
              <a:srgbClr val="EF6C00"/>
            </a:solidFill>
            <a:prstDash val="solid"/>
            <a:round/>
            <a:headEnd type="none" w="lg" len="lg"/>
            <a:tailEnd type="none" w="lg" len="lg"/>
          </a:ln>
        </p:spPr>
      </p:cxnSp>
      <p:cxnSp>
        <p:nvCxnSpPr>
          <p:cNvPr id="274" name="Shape 274"/>
          <p:cNvCxnSpPr/>
          <p:nvPr/>
        </p:nvCxnSpPr>
        <p:spPr>
          <a:xfrm rot="10800000" flipH="1">
            <a:off x="4959600" y="2216289"/>
            <a:ext cx="1468200" cy="21600"/>
          </a:xfrm>
          <a:prstGeom prst="straightConnector1">
            <a:avLst/>
          </a:prstGeom>
          <a:noFill/>
          <a:ln w="228600" cap="flat" cmpd="sng">
            <a:solidFill>
              <a:srgbClr val="EF6C00"/>
            </a:solidFill>
            <a:prstDash val="solid"/>
            <a:round/>
            <a:headEnd type="none" w="lg" len="lg"/>
            <a:tailEnd type="none" w="lg" len="lg"/>
          </a:ln>
        </p:spPr>
      </p:cxnSp>
      <p:sp>
        <p:nvSpPr>
          <p:cNvPr id="275" name="Shape 275"/>
          <p:cNvSpPr txBox="1">
            <a:spLocks noGrp="1"/>
          </p:cNvSpPr>
          <p:nvPr>
            <p:ph type="body" idx="2"/>
          </p:nvPr>
        </p:nvSpPr>
        <p:spPr>
          <a:xfrm>
            <a:off x="4925169" y="-12941"/>
            <a:ext cx="3979680" cy="4800300"/>
          </a:xfrm>
          <a:prstGeom prst="rect">
            <a:avLst/>
          </a:prstGeom>
        </p:spPr>
        <p:txBody>
          <a:bodyPr lIns="91425" tIns="91425" rIns="91425" bIns="91425" anchor="ctr" anchorCtr="0">
            <a:noAutofit/>
          </a:bodyPr>
          <a:lstStyle/>
          <a:p>
            <a:pPr lvl="0" rtl="0">
              <a:lnSpc>
                <a:spcPct val="100000"/>
              </a:lnSpc>
              <a:spcBef>
                <a:spcPts val="0"/>
              </a:spcBef>
              <a:buNone/>
            </a:pPr>
            <a:r>
              <a:rPr lang="en" b="1" dirty="0">
                <a:latin typeface="+mn-lt"/>
              </a:rPr>
              <a:t>S</a:t>
            </a:r>
            <a:r>
              <a:rPr lang="en" dirty="0">
                <a:latin typeface="+mn-lt"/>
              </a:rPr>
              <a:t>ection 6: Establishment of Advisory Committee on Expanding Training Opportunities </a:t>
            </a:r>
          </a:p>
          <a:p>
            <a:pPr lvl="0" rtl="0">
              <a:lnSpc>
                <a:spcPct val="100000"/>
              </a:lnSpc>
              <a:spcBef>
                <a:spcPts val="0"/>
              </a:spcBef>
              <a:buNone/>
            </a:pPr>
            <a:r>
              <a:rPr lang="en" dirty="0">
                <a:latin typeface="+mn-lt"/>
              </a:rPr>
              <a:t>Section 6(3): mechanisms for the Federal Government to encourage private sector investment in the development of high-quality instructional software and wider deployment and utilization of technology-mediated instruction so that all Americans may take advantage of the opportunities provided by learning technology.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Shape 280"/>
          <p:cNvSpPr txBox="1">
            <a:spLocks noGrp="1"/>
          </p:cNvSpPr>
          <p:nvPr>
            <p:ph type="title"/>
          </p:nvPr>
        </p:nvSpPr>
        <p:spPr>
          <a:xfrm>
            <a:off x="311700" y="241425"/>
            <a:ext cx="8520600" cy="707400"/>
          </a:xfrm>
          <a:prstGeom prst="rect">
            <a:avLst/>
          </a:prstGeom>
        </p:spPr>
        <p:txBody>
          <a:bodyPr lIns="91425" tIns="91425" rIns="91425" bIns="91425" anchor="t" anchorCtr="0">
            <a:noAutofit/>
          </a:bodyPr>
          <a:lstStyle/>
          <a:p>
            <a:pPr lvl="0" rtl="0">
              <a:spcBef>
                <a:spcPts val="0"/>
              </a:spcBef>
              <a:buNone/>
            </a:pPr>
            <a:r>
              <a:rPr lang="en"/>
              <a:t>Origins ADL in the Department of Defense</a:t>
            </a:r>
          </a:p>
        </p:txBody>
      </p:sp>
      <p:sp>
        <p:nvSpPr>
          <p:cNvPr id="281" name="Shape 281"/>
          <p:cNvSpPr txBox="1">
            <a:spLocks noGrp="1"/>
          </p:cNvSpPr>
          <p:nvPr>
            <p:ph type="body" idx="1"/>
          </p:nvPr>
        </p:nvSpPr>
        <p:spPr>
          <a:xfrm>
            <a:off x="311700" y="1009175"/>
            <a:ext cx="7392900" cy="3302700"/>
          </a:xfrm>
          <a:prstGeom prst="rect">
            <a:avLst/>
          </a:prstGeom>
        </p:spPr>
        <p:txBody>
          <a:bodyPr lIns="91425" tIns="91425" rIns="91425" bIns="91425" anchor="t" anchorCtr="0">
            <a:noAutofit/>
          </a:bodyPr>
          <a:lstStyle/>
          <a:p>
            <a:pPr lvl="0" rtl="0">
              <a:spcBef>
                <a:spcPts val="0"/>
              </a:spcBef>
              <a:buNone/>
            </a:pPr>
            <a:r>
              <a:rPr lang="en" sz="1600" dirty="0">
                <a:solidFill>
                  <a:srgbClr val="695D46"/>
                </a:solidFill>
                <a:highlight>
                  <a:srgbClr val="FFFFFF"/>
                </a:highlight>
                <a:latin typeface="+mn-lt"/>
              </a:rPr>
              <a:t>“The Department of Defense’s vision is to harness the power of the Internet and other virtual or private wide-area networks (WANs) to deliver high-quality learning. It brings together intelligent tutors, distributed subject matter experts, real-time in-depth learning management, and a diverse array of support tools to ensure a responsive, high-quality “learner-centric” system (</a:t>
            </a:r>
            <a:r>
              <a:rPr lang="en" sz="1600" i="1" dirty="0">
                <a:solidFill>
                  <a:srgbClr val="695D46"/>
                </a:solidFill>
                <a:latin typeface="+mn-lt"/>
              </a:rPr>
              <a:t>DoD Strategic Plan for ADL</a:t>
            </a:r>
            <a:r>
              <a:rPr lang="en" sz="1600" dirty="0">
                <a:solidFill>
                  <a:srgbClr val="695D46"/>
                </a:solidFill>
                <a:highlight>
                  <a:srgbClr val="FFFFFF"/>
                </a:highlight>
                <a:latin typeface="+mn-lt"/>
              </a:rPr>
              <a:t>, 1999).” </a:t>
            </a:r>
            <a:r>
              <a:rPr lang="en" sz="1600" u="sng" dirty="0">
                <a:solidFill>
                  <a:schemeClr val="hlink"/>
                </a:solidFill>
                <a:highlight>
                  <a:srgbClr val="FFFFFF"/>
                </a:highlight>
                <a:latin typeface="+mn-lt"/>
                <a:hlinkClick r:id="rId3"/>
              </a:rPr>
              <a:t>Link</a:t>
            </a:r>
          </a:p>
          <a:p>
            <a:pPr lvl="0" rtl="0">
              <a:spcBef>
                <a:spcPts val="0"/>
              </a:spcBef>
              <a:buNone/>
            </a:pPr>
            <a:endParaRPr sz="1200" dirty="0">
              <a:solidFill>
                <a:srgbClr val="695D46"/>
              </a:solidFill>
              <a:highlight>
                <a:srgbClr val="FFFFFF"/>
              </a:highlight>
              <a:latin typeface="+mn-lt"/>
            </a:endParaRPr>
          </a:p>
        </p:txBody>
      </p:sp>
      <p:pic>
        <p:nvPicPr>
          <p:cNvPr id="282" name="Shape 282" descr="ADL Logo.jpg"/>
          <p:cNvPicPr preferRelativeResize="0"/>
          <p:nvPr/>
        </p:nvPicPr>
        <p:blipFill>
          <a:blip r:embed="rId4">
            <a:alphaModFix/>
          </a:blip>
          <a:stretch>
            <a:fillRect/>
          </a:stretch>
        </p:blipFill>
        <p:spPr>
          <a:xfrm>
            <a:off x="4692500" y="2487200"/>
            <a:ext cx="4000500" cy="24193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Shape 287" descr="US Map.jpg"/>
          <p:cNvPicPr preferRelativeResize="0"/>
          <p:nvPr/>
        </p:nvPicPr>
        <p:blipFill>
          <a:blip r:embed="rId3">
            <a:alphaModFix/>
          </a:blip>
          <a:stretch>
            <a:fillRect/>
          </a:stretch>
        </p:blipFill>
        <p:spPr>
          <a:xfrm>
            <a:off x="152400" y="233012"/>
            <a:ext cx="8839199" cy="4593519"/>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Shape 292" descr="ADL Focus Areas.jpg">
            <a:hlinkClick r:id="rId3"/>
          </p:cNvPr>
          <p:cNvPicPr preferRelativeResize="0"/>
          <p:nvPr/>
        </p:nvPicPr>
        <p:blipFill>
          <a:blip r:embed="rId4">
            <a:alphaModFix/>
          </a:blip>
          <a:stretch>
            <a:fillRect/>
          </a:stretch>
        </p:blipFill>
        <p:spPr>
          <a:xfrm>
            <a:off x="2395640" y="0"/>
            <a:ext cx="6655819" cy="5143500"/>
          </a:xfrm>
          <a:prstGeom prst="rect">
            <a:avLst/>
          </a:prstGeom>
          <a:noFill/>
          <a:ln>
            <a:noFill/>
          </a:ln>
        </p:spPr>
      </p:pic>
      <p:sp>
        <p:nvSpPr>
          <p:cNvPr id="293" name="Shape 293"/>
          <p:cNvSpPr txBox="1"/>
          <p:nvPr/>
        </p:nvSpPr>
        <p:spPr>
          <a:xfrm>
            <a:off x="318025" y="175475"/>
            <a:ext cx="1995900" cy="1403700"/>
          </a:xfrm>
          <a:prstGeom prst="rect">
            <a:avLst/>
          </a:prstGeom>
          <a:noFill/>
          <a:ln>
            <a:noFill/>
          </a:ln>
        </p:spPr>
        <p:txBody>
          <a:bodyPr lIns="91425" tIns="91425" rIns="91425" bIns="91425" anchor="t" anchorCtr="0">
            <a:noAutofit/>
          </a:bodyPr>
          <a:lstStyle/>
          <a:p>
            <a:pPr lvl="0" rtl="0">
              <a:spcBef>
                <a:spcPts val="0"/>
              </a:spcBef>
              <a:buNone/>
            </a:pPr>
            <a:r>
              <a:rPr lang="en" sz="2400" b="1">
                <a:solidFill>
                  <a:srgbClr val="EF6C00"/>
                </a:solidFill>
                <a:latin typeface="PT Sans Narrow"/>
                <a:ea typeface="PT Sans Narrow"/>
                <a:cs typeface="PT Sans Narrow"/>
                <a:sym typeface="PT Sans Narrow"/>
              </a:rPr>
              <a:t>Ed Reform 2.0</a:t>
            </a:r>
          </a:p>
          <a:p>
            <a:pPr lvl="0" rtl="0">
              <a:spcBef>
                <a:spcPts val="0"/>
              </a:spcBef>
              <a:buNone/>
            </a:pPr>
            <a:r>
              <a:rPr lang="en" sz="2400" b="1">
                <a:solidFill>
                  <a:srgbClr val="EF6C00"/>
                </a:solidFill>
                <a:latin typeface="PT Sans Narrow"/>
                <a:ea typeface="PT Sans Narrow"/>
                <a:cs typeface="PT Sans Narrow"/>
                <a:sym typeface="PT Sans Narrow"/>
              </a:rPr>
              <a:t>Incorporates ADL Elements</a:t>
            </a:r>
          </a:p>
        </p:txBody>
      </p:sp>
      <p:sp>
        <p:nvSpPr>
          <p:cNvPr id="294" name="Shape 294"/>
          <p:cNvSpPr txBox="1"/>
          <p:nvPr/>
        </p:nvSpPr>
        <p:spPr>
          <a:xfrm>
            <a:off x="299125" y="1579175"/>
            <a:ext cx="2234400" cy="3312000"/>
          </a:xfrm>
          <a:prstGeom prst="rect">
            <a:avLst/>
          </a:prstGeom>
          <a:noFill/>
          <a:ln>
            <a:noFill/>
          </a:ln>
        </p:spPr>
        <p:txBody>
          <a:bodyPr lIns="91425" tIns="91425" rIns="91425" bIns="91425" anchor="t" anchorCtr="0">
            <a:noAutofit/>
          </a:bodyPr>
          <a:lstStyle/>
          <a:p>
            <a:pPr lvl="0" rtl="0">
              <a:spcBef>
                <a:spcPts val="0"/>
              </a:spcBef>
              <a:buNone/>
            </a:pPr>
            <a:r>
              <a:rPr lang="en" sz="1200" dirty="0">
                <a:solidFill>
                  <a:srgbClr val="555555"/>
                </a:solidFill>
                <a:latin typeface="+mn-lt"/>
                <a:ea typeface="Open Sans"/>
                <a:cs typeface="Open Sans"/>
                <a:sym typeface="Open Sans"/>
              </a:rPr>
              <a:t>Also:</a:t>
            </a:r>
            <a:br>
              <a:rPr lang="en" sz="1200" dirty="0">
                <a:solidFill>
                  <a:srgbClr val="555555"/>
                </a:solidFill>
                <a:latin typeface="+mn-lt"/>
                <a:ea typeface="Open Sans"/>
                <a:cs typeface="Open Sans"/>
                <a:sym typeface="Open Sans"/>
              </a:rPr>
            </a:br>
            <a:r>
              <a:rPr lang="en" sz="1200" dirty="0">
                <a:solidFill>
                  <a:srgbClr val="555555"/>
                </a:solidFill>
                <a:latin typeface="+mn-lt"/>
                <a:ea typeface="Open Sans"/>
                <a:cs typeface="Open Sans"/>
                <a:sym typeface="Open Sans"/>
              </a:rPr>
              <a:t/>
            </a:r>
            <a:br>
              <a:rPr lang="en" sz="1200" dirty="0">
                <a:solidFill>
                  <a:srgbClr val="555555"/>
                </a:solidFill>
                <a:latin typeface="+mn-lt"/>
                <a:ea typeface="Open Sans"/>
                <a:cs typeface="Open Sans"/>
                <a:sym typeface="Open Sans"/>
              </a:rPr>
            </a:br>
            <a:r>
              <a:rPr lang="en" sz="1200" dirty="0">
                <a:solidFill>
                  <a:srgbClr val="555555"/>
                </a:solidFill>
                <a:latin typeface="+mn-lt"/>
                <a:ea typeface="Open Sans"/>
                <a:cs typeface="Open Sans"/>
                <a:sym typeface="Open Sans"/>
              </a:rPr>
              <a:t>“The </a:t>
            </a:r>
            <a:r>
              <a:rPr lang="en" sz="1200" b="1" u="sng" dirty="0">
                <a:solidFill>
                  <a:schemeClr val="hlink"/>
                </a:solidFill>
                <a:latin typeface="+mn-lt"/>
                <a:ea typeface="Open Sans"/>
                <a:cs typeface="Open Sans"/>
                <a:sym typeface="Open Sans"/>
                <a:hlinkClick r:id="rId5"/>
              </a:rPr>
              <a:t>Small Business Innovation Research (SBIR) Program</a:t>
            </a:r>
            <a:r>
              <a:rPr lang="en" sz="1200" dirty="0">
                <a:solidFill>
                  <a:srgbClr val="555555"/>
                </a:solidFill>
                <a:latin typeface="+mn-lt"/>
                <a:ea typeface="Open Sans"/>
                <a:cs typeface="Open Sans"/>
                <a:sym typeface="Open Sans"/>
              </a:rPr>
              <a:t> at the U.S. Department of Education (ED) is operated out of its research arm, the Institute of Education Sciences (IES). ED/IES SBIR provides up to $1,050,000 in funding to small business firms and partners for the research and development (R&amp;D) of commercially viable education technology products.”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Shape 299"/>
          <p:cNvSpPr txBox="1">
            <a:spLocks noGrp="1"/>
          </p:cNvSpPr>
          <p:nvPr>
            <p:ph type="title"/>
          </p:nvPr>
        </p:nvSpPr>
        <p:spPr>
          <a:xfrm>
            <a:off x="311700" y="166425"/>
            <a:ext cx="8520600" cy="707400"/>
          </a:xfrm>
          <a:prstGeom prst="rect">
            <a:avLst/>
          </a:prstGeom>
        </p:spPr>
        <p:txBody>
          <a:bodyPr lIns="91425" tIns="91425" rIns="91425" bIns="91425" anchor="t" anchorCtr="0">
            <a:noAutofit/>
          </a:bodyPr>
          <a:lstStyle/>
          <a:p>
            <a:pPr lvl="0" rtl="0">
              <a:spcBef>
                <a:spcPts val="0"/>
              </a:spcBef>
              <a:buNone/>
            </a:pPr>
            <a:r>
              <a:rPr lang="en"/>
              <a:t>Expansion of ADL to Include Live Data Streams</a:t>
            </a:r>
          </a:p>
        </p:txBody>
      </p:sp>
      <p:sp>
        <p:nvSpPr>
          <p:cNvPr id="300" name="Shape 300"/>
          <p:cNvSpPr txBox="1">
            <a:spLocks noGrp="1"/>
          </p:cNvSpPr>
          <p:nvPr>
            <p:ph type="body" idx="1"/>
          </p:nvPr>
        </p:nvSpPr>
        <p:spPr>
          <a:xfrm>
            <a:off x="311700" y="920400"/>
            <a:ext cx="8520600" cy="3302700"/>
          </a:xfrm>
          <a:prstGeom prst="rect">
            <a:avLst/>
          </a:prstGeom>
        </p:spPr>
        <p:txBody>
          <a:bodyPr lIns="91425" tIns="91425" rIns="91425" bIns="91425" anchor="t" anchorCtr="0">
            <a:noAutofit/>
          </a:bodyPr>
          <a:lstStyle/>
          <a:p>
            <a:pPr lvl="0" rtl="0">
              <a:spcBef>
                <a:spcPts val="0"/>
              </a:spcBef>
              <a:buNone/>
            </a:pPr>
            <a:r>
              <a:rPr lang="en" sz="1400">
                <a:solidFill>
                  <a:srgbClr val="695D46"/>
                </a:solidFill>
                <a:highlight>
                  <a:srgbClr val="FFFFFF"/>
                </a:highlight>
                <a:latin typeface="Arial"/>
                <a:ea typeface="Arial"/>
                <a:cs typeface="Arial"/>
                <a:sym typeface="Arial"/>
              </a:rPr>
              <a:t>“Broadly defined, the </a:t>
            </a:r>
            <a:r>
              <a:rPr lang="en" sz="1400" u="sng">
                <a:solidFill>
                  <a:schemeClr val="hlink"/>
                </a:solidFill>
                <a:highlight>
                  <a:srgbClr val="FFFFFF"/>
                </a:highlight>
                <a:latin typeface="Arial"/>
                <a:ea typeface="Arial"/>
                <a:cs typeface="Arial"/>
                <a:sym typeface="Arial"/>
                <a:hlinkClick r:id="rId3"/>
              </a:rPr>
              <a:t>Experience API</a:t>
            </a:r>
            <a:r>
              <a:rPr lang="en" sz="1400">
                <a:solidFill>
                  <a:srgbClr val="695D46"/>
                </a:solidFill>
                <a:highlight>
                  <a:srgbClr val="FFFFFF"/>
                </a:highlight>
                <a:latin typeface="Arial"/>
                <a:ea typeface="Arial"/>
                <a:cs typeface="Arial"/>
                <a:sym typeface="Arial"/>
              </a:rPr>
              <a:t> (xAPI) lets applications share data about human performance.  More precisely, xAPI lets you capture (big) data on human performance, along with associated instructional content or performance context information.  xAPI applies human (and machine) readable “activity streams” to tracking data and provides sub-APIs to access and store information about state and content.  This enables nearly dynamic tracking of activities from any platform or software system—from traditional Learning Management Systems (LMSs) to mobile devices, simulations, wearables, physical beacons, and more.”</a:t>
            </a:r>
          </a:p>
        </p:txBody>
      </p:sp>
      <p:pic>
        <p:nvPicPr>
          <p:cNvPr id="301" name="Shape 301" descr="Tin Can API.jpg">
            <a:hlinkClick r:id="rId4"/>
          </p:cNvPr>
          <p:cNvPicPr preferRelativeResize="0"/>
          <p:nvPr/>
        </p:nvPicPr>
        <p:blipFill>
          <a:blip r:embed="rId5">
            <a:alphaModFix/>
          </a:blip>
          <a:stretch>
            <a:fillRect/>
          </a:stretch>
        </p:blipFill>
        <p:spPr>
          <a:xfrm>
            <a:off x="2060836" y="2732475"/>
            <a:ext cx="5022327" cy="2207424"/>
          </a:xfrm>
          <a:prstGeom prst="rect">
            <a:avLst/>
          </a:prstGeom>
          <a:noFill/>
          <a:ln>
            <a:noFill/>
          </a:ln>
        </p:spPr>
      </p:pic>
      <p:cxnSp>
        <p:nvCxnSpPr>
          <p:cNvPr id="302" name="Shape 302"/>
          <p:cNvCxnSpPr/>
          <p:nvPr/>
        </p:nvCxnSpPr>
        <p:spPr>
          <a:xfrm rot="10800000" flipH="1">
            <a:off x="5818575" y="2464500"/>
            <a:ext cx="2250300" cy="10800"/>
          </a:xfrm>
          <a:prstGeom prst="straightConnector1">
            <a:avLst/>
          </a:prstGeom>
          <a:noFill/>
          <a:ln w="19050" cap="flat" cmpd="sng">
            <a:solidFill>
              <a:srgbClr val="EF6C00"/>
            </a:solidFill>
            <a:prstDash val="solid"/>
            <a:round/>
            <a:headEnd type="none" w="lg" len="lg"/>
            <a:tailEnd type="none" w="lg" len="lg"/>
          </a:ln>
        </p:spPr>
      </p:cxnSp>
      <p:cxnSp>
        <p:nvCxnSpPr>
          <p:cNvPr id="303" name="Shape 303"/>
          <p:cNvCxnSpPr/>
          <p:nvPr/>
        </p:nvCxnSpPr>
        <p:spPr>
          <a:xfrm>
            <a:off x="398850" y="2743275"/>
            <a:ext cx="2376600" cy="10800"/>
          </a:xfrm>
          <a:prstGeom prst="straightConnector1">
            <a:avLst/>
          </a:prstGeom>
          <a:noFill/>
          <a:ln w="19050" cap="flat" cmpd="sng">
            <a:solidFill>
              <a:srgbClr val="EF6C00"/>
            </a:solidFill>
            <a:prstDash val="solid"/>
            <a:round/>
            <a:headEnd type="none" w="lg" len="lg"/>
            <a:tailEnd type="none" w="lg" len="lg"/>
          </a:ln>
        </p:spPr>
      </p:cxnSp>
      <p:cxnSp>
        <p:nvCxnSpPr>
          <p:cNvPr id="304" name="Shape 304"/>
          <p:cNvCxnSpPr/>
          <p:nvPr/>
        </p:nvCxnSpPr>
        <p:spPr>
          <a:xfrm rot="10800000" flipH="1">
            <a:off x="2775450" y="1478850"/>
            <a:ext cx="3375300" cy="23700"/>
          </a:xfrm>
          <a:prstGeom prst="straightConnector1">
            <a:avLst/>
          </a:prstGeom>
          <a:noFill/>
          <a:ln w="19050" cap="flat" cmpd="sng">
            <a:solidFill>
              <a:srgbClr val="EF6C00"/>
            </a:solidFill>
            <a:prstDash val="solid"/>
            <a:round/>
            <a:headEnd type="none" w="lg" len="lg"/>
            <a:tailEnd type="none" w="lg" len="lg"/>
          </a:ln>
        </p:spPr>
      </p:cxn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Shape 309"/>
          <p:cNvSpPr txBox="1">
            <a:spLocks noGrp="1"/>
          </p:cNvSpPr>
          <p:nvPr>
            <p:ph type="body" idx="1"/>
          </p:nvPr>
        </p:nvSpPr>
        <p:spPr>
          <a:xfrm>
            <a:off x="311700" y="876375"/>
            <a:ext cx="8650200" cy="4121100"/>
          </a:xfrm>
          <a:prstGeom prst="rect">
            <a:avLst/>
          </a:prstGeom>
        </p:spPr>
        <p:txBody>
          <a:bodyPr lIns="91425" tIns="91425" rIns="91425" bIns="91425" anchor="t" anchorCtr="0">
            <a:noAutofit/>
          </a:bodyPr>
          <a:lstStyle/>
          <a:p>
            <a:pPr lvl="0" rtl="0">
              <a:spcBef>
                <a:spcPts val="0"/>
              </a:spcBef>
              <a:buNone/>
            </a:pPr>
            <a:r>
              <a:rPr lang="en" dirty="0">
                <a:latin typeface="+mn-lt"/>
              </a:rPr>
              <a:t>Politics and technology are intertwined.</a:t>
            </a:r>
          </a:p>
          <a:p>
            <a:pPr lvl="0" rtl="0">
              <a:spcBef>
                <a:spcPts val="0"/>
              </a:spcBef>
              <a:buNone/>
            </a:pPr>
            <a:r>
              <a:rPr lang="en" dirty="0">
                <a:latin typeface="+mn-lt"/>
              </a:rPr>
              <a:t>Data is a virtual currency.</a:t>
            </a:r>
          </a:p>
          <a:p>
            <a:pPr lvl="0" rtl="0">
              <a:spcBef>
                <a:spcPts val="0"/>
              </a:spcBef>
              <a:buNone/>
            </a:pPr>
            <a:r>
              <a:rPr lang="en" dirty="0">
                <a:latin typeface="+mn-lt"/>
              </a:rPr>
              <a:t>Data can be used for social control.</a:t>
            </a:r>
          </a:p>
          <a:p>
            <a:pPr lvl="0" rtl="0">
              <a:spcBef>
                <a:spcPts val="0"/>
              </a:spcBef>
              <a:buNone/>
            </a:pPr>
            <a:r>
              <a:rPr lang="en" dirty="0">
                <a:latin typeface="+mn-lt"/>
              </a:rPr>
              <a:t>Data can be used to maintain power imbalances.</a:t>
            </a:r>
          </a:p>
          <a:p>
            <a:pPr lvl="0" rtl="0">
              <a:spcBef>
                <a:spcPts val="0"/>
              </a:spcBef>
              <a:buNone/>
            </a:pPr>
            <a:r>
              <a:rPr lang="en" dirty="0">
                <a:latin typeface="+mn-lt"/>
              </a:rPr>
              <a:t>Data can be used to modify behavior.</a:t>
            </a:r>
          </a:p>
          <a:p>
            <a:pPr lvl="0" rtl="0">
              <a:spcBef>
                <a:spcPts val="0"/>
              </a:spcBef>
              <a:buNone/>
            </a:pPr>
            <a:r>
              <a:rPr lang="en" dirty="0">
                <a:latin typeface="+mn-lt"/>
              </a:rPr>
              <a:t>Often, data collection is not transparent or under the control of the individual.</a:t>
            </a:r>
          </a:p>
          <a:p>
            <a:pPr lvl="0" rtl="0">
              <a:spcBef>
                <a:spcPts val="0"/>
              </a:spcBef>
              <a:buNone/>
            </a:pPr>
            <a:r>
              <a:rPr lang="en" dirty="0">
                <a:latin typeface="+mn-lt"/>
              </a:rPr>
              <a:t>The amount of data being collected on students is expanding exponentially.</a:t>
            </a:r>
          </a:p>
          <a:p>
            <a:pPr lvl="0" rtl="0">
              <a:spcBef>
                <a:spcPts val="0"/>
              </a:spcBef>
              <a:buNone/>
            </a:pPr>
            <a:r>
              <a:rPr lang="en" dirty="0">
                <a:latin typeface="+mn-lt"/>
              </a:rPr>
              <a:t>Education incorporating the “secret rules” of algorithms is a social justice issue.</a:t>
            </a:r>
          </a:p>
          <a:p>
            <a:pPr lvl="0" rtl="0">
              <a:spcBef>
                <a:spcPts val="0"/>
              </a:spcBef>
              <a:buNone/>
            </a:pPr>
            <a:endParaRPr dirty="0">
              <a:latin typeface="+mn-lt"/>
            </a:endParaRPr>
          </a:p>
        </p:txBody>
      </p:sp>
      <p:sp>
        <p:nvSpPr>
          <p:cNvPr id="310" name="Shape 310"/>
          <p:cNvSpPr txBox="1">
            <a:spLocks noGrp="1"/>
          </p:cNvSpPr>
          <p:nvPr>
            <p:ph type="title"/>
          </p:nvPr>
        </p:nvSpPr>
        <p:spPr>
          <a:xfrm>
            <a:off x="311700" y="100725"/>
            <a:ext cx="8520600" cy="707400"/>
          </a:xfrm>
          <a:prstGeom prst="rect">
            <a:avLst/>
          </a:prstGeom>
        </p:spPr>
        <p:txBody>
          <a:bodyPr lIns="91425" tIns="91425" rIns="91425" bIns="91425" anchor="t" anchorCtr="0">
            <a:noAutofit/>
          </a:bodyPr>
          <a:lstStyle/>
          <a:p>
            <a:pPr lvl="0" rtl="0">
              <a:spcBef>
                <a:spcPts val="0"/>
              </a:spcBef>
              <a:buNone/>
            </a:pPr>
            <a:r>
              <a:rPr lang="en"/>
              <a:t>Big Data and Students</a:t>
            </a:r>
          </a:p>
        </p:txBody>
      </p:sp>
      <p:pic>
        <p:nvPicPr>
          <p:cNvPr id="311" name="Shape 311" descr="Big Data.jpg"/>
          <p:cNvPicPr preferRelativeResize="0"/>
          <p:nvPr/>
        </p:nvPicPr>
        <p:blipFill>
          <a:blip r:embed="rId3">
            <a:alphaModFix/>
          </a:blip>
          <a:stretch>
            <a:fillRect/>
          </a:stretch>
        </p:blipFill>
        <p:spPr>
          <a:xfrm>
            <a:off x="5780749" y="313125"/>
            <a:ext cx="3113899" cy="2346949"/>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Shape 316"/>
          <p:cNvSpPr txBox="1">
            <a:spLocks noGrp="1"/>
          </p:cNvSpPr>
          <p:nvPr>
            <p:ph type="title"/>
          </p:nvPr>
        </p:nvSpPr>
        <p:spPr>
          <a:xfrm>
            <a:off x="220950" y="343709"/>
            <a:ext cx="3036300" cy="1087200"/>
          </a:xfrm>
          <a:prstGeom prst="rect">
            <a:avLst/>
          </a:prstGeom>
        </p:spPr>
        <p:txBody>
          <a:bodyPr lIns="91425" tIns="91425" rIns="91425" bIns="91425" anchor="b" anchorCtr="0">
            <a:noAutofit/>
          </a:bodyPr>
          <a:lstStyle/>
          <a:p>
            <a:pPr lvl="0">
              <a:spcBef>
                <a:spcPts val="0"/>
              </a:spcBef>
              <a:buNone/>
            </a:pPr>
            <a:r>
              <a:rPr lang="en" sz="3600"/>
              <a:t>How much data?</a:t>
            </a:r>
          </a:p>
          <a:p>
            <a:pPr lvl="0" rtl="0">
              <a:spcBef>
                <a:spcPts val="0"/>
              </a:spcBef>
              <a:buNone/>
            </a:pPr>
            <a:r>
              <a:rPr lang="en" sz="3600" dirty="0"/>
              <a:t>All of it please.</a:t>
            </a:r>
          </a:p>
        </p:txBody>
      </p:sp>
      <p:sp>
        <p:nvSpPr>
          <p:cNvPr id="317" name="Shape 317"/>
          <p:cNvSpPr txBox="1">
            <a:spLocks noGrp="1"/>
          </p:cNvSpPr>
          <p:nvPr>
            <p:ph type="body" idx="1"/>
          </p:nvPr>
        </p:nvSpPr>
        <p:spPr>
          <a:xfrm>
            <a:off x="220950" y="1251616"/>
            <a:ext cx="3080100" cy="3312000"/>
          </a:xfrm>
          <a:prstGeom prst="rect">
            <a:avLst/>
          </a:prstGeom>
        </p:spPr>
        <p:txBody>
          <a:bodyPr lIns="91425" tIns="91425" rIns="91425" bIns="91425" anchor="t" anchorCtr="0">
            <a:noAutofit/>
          </a:bodyPr>
          <a:lstStyle/>
          <a:p>
            <a:pPr lvl="0" rtl="0">
              <a:spcBef>
                <a:spcPts val="700"/>
              </a:spcBef>
              <a:spcAft>
                <a:spcPts val="1000"/>
              </a:spcAft>
              <a:buNone/>
            </a:pPr>
            <a:r>
              <a:rPr lang="en" dirty="0">
                <a:solidFill>
                  <a:srgbClr val="695D46"/>
                </a:solidFill>
                <a:latin typeface="+mn-lt"/>
              </a:rPr>
              <a:t>Collection Methods:</a:t>
            </a:r>
          </a:p>
          <a:p>
            <a:pPr lvl="0" rtl="0">
              <a:spcBef>
                <a:spcPts val="700"/>
              </a:spcBef>
              <a:spcAft>
                <a:spcPts val="1000"/>
              </a:spcAft>
              <a:buNone/>
            </a:pPr>
            <a:r>
              <a:rPr lang="en" dirty="0">
                <a:solidFill>
                  <a:srgbClr val="695D46"/>
                </a:solidFill>
                <a:latin typeface="+mn-lt"/>
              </a:rPr>
              <a:t>Computer Log Ins</a:t>
            </a:r>
          </a:p>
          <a:p>
            <a:pPr lvl="0" rtl="0">
              <a:spcBef>
                <a:spcPts val="700"/>
              </a:spcBef>
              <a:spcAft>
                <a:spcPts val="1000"/>
              </a:spcAft>
              <a:buNone/>
            </a:pPr>
            <a:r>
              <a:rPr lang="en" dirty="0">
                <a:solidFill>
                  <a:srgbClr val="695D46"/>
                </a:solidFill>
                <a:latin typeface="+mn-lt"/>
              </a:rPr>
              <a:t>IDs-RFID Chips &amp; Facial Recognition</a:t>
            </a:r>
          </a:p>
          <a:p>
            <a:pPr lvl="0" rtl="0">
              <a:spcBef>
                <a:spcPts val="700"/>
              </a:spcBef>
              <a:spcAft>
                <a:spcPts val="1000"/>
              </a:spcAft>
              <a:buNone/>
            </a:pPr>
            <a:r>
              <a:rPr lang="en" dirty="0">
                <a:solidFill>
                  <a:srgbClr val="695D46"/>
                </a:solidFill>
                <a:latin typeface="+mn-lt"/>
              </a:rPr>
              <a:t>Online Education Modules &amp; Games</a:t>
            </a:r>
          </a:p>
          <a:p>
            <a:pPr lvl="0" rtl="0">
              <a:spcBef>
                <a:spcPts val="700"/>
              </a:spcBef>
              <a:spcAft>
                <a:spcPts val="1000"/>
              </a:spcAft>
              <a:buNone/>
            </a:pPr>
            <a:r>
              <a:rPr lang="en" dirty="0">
                <a:solidFill>
                  <a:srgbClr val="695D46"/>
                </a:solidFill>
                <a:latin typeface="+mn-lt"/>
              </a:rPr>
              <a:t>Classroom Management Software</a:t>
            </a:r>
          </a:p>
          <a:p>
            <a:pPr lvl="0" rtl="0">
              <a:spcBef>
                <a:spcPts val="700"/>
              </a:spcBef>
              <a:spcAft>
                <a:spcPts val="1000"/>
              </a:spcAft>
              <a:buNone/>
            </a:pPr>
            <a:r>
              <a:rPr lang="en" dirty="0">
                <a:solidFill>
                  <a:srgbClr val="695D46"/>
                </a:solidFill>
                <a:latin typeface="+mn-lt"/>
              </a:rPr>
              <a:t>“Fitbit” Type Devices</a:t>
            </a:r>
          </a:p>
          <a:p>
            <a:pPr lvl="0" rtl="0">
              <a:spcBef>
                <a:spcPts val="700"/>
              </a:spcBef>
              <a:spcAft>
                <a:spcPts val="1000"/>
              </a:spcAft>
              <a:buNone/>
            </a:pPr>
            <a:r>
              <a:rPr lang="en" dirty="0">
                <a:solidFill>
                  <a:srgbClr val="695D46"/>
                </a:solidFill>
                <a:latin typeface="+mn-lt"/>
              </a:rPr>
              <a:t>Device Cameras, Microphones, Screens</a:t>
            </a:r>
          </a:p>
          <a:p>
            <a:pPr lvl="0" rtl="0">
              <a:spcBef>
                <a:spcPts val="700"/>
              </a:spcBef>
              <a:spcAft>
                <a:spcPts val="1000"/>
              </a:spcAft>
              <a:buNone/>
            </a:pPr>
            <a:r>
              <a:rPr lang="en" dirty="0">
                <a:solidFill>
                  <a:srgbClr val="695D46"/>
                </a:solidFill>
                <a:latin typeface="+mn-lt"/>
              </a:rPr>
              <a:t>Surveys-</a:t>
            </a:r>
            <a:r>
              <a:rPr lang="en" dirty="0" err="1">
                <a:solidFill>
                  <a:srgbClr val="695D46"/>
                </a:solidFill>
                <a:latin typeface="+mn-lt"/>
              </a:rPr>
              <a:t>Naviance</a:t>
            </a:r>
            <a:r>
              <a:rPr lang="en" dirty="0">
                <a:solidFill>
                  <a:srgbClr val="695D46"/>
                </a:solidFill>
                <a:latin typeface="+mn-lt"/>
              </a:rPr>
              <a:t>, College Board, etc.</a:t>
            </a:r>
          </a:p>
          <a:p>
            <a:pPr lvl="0" rtl="0">
              <a:spcBef>
                <a:spcPts val="700"/>
              </a:spcBef>
              <a:spcAft>
                <a:spcPts val="1000"/>
              </a:spcAft>
              <a:buNone/>
            </a:pPr>
            <a:r>
              <a:rPr lang="en" dirty="0">
                <a:solidFill>
                  <a:srgbClr val="695D46"/>
                </a:solidFill>
                <a:latin typeface="+mn-lt"/>
              </a:rPr>
              <a:t>Community Partners</a:t>
            </a:r>
          </a:p>
        </p:txBody>
      </p:sp>
      <p:grpSp>
        <p:nvGrpSpPr>
          <p:cNvPr id="318" name="Shape 318"/>
          <p:cNvGrpSpPr/>
          <p:nvPr/>
        </p:nvGrpSpPr>
        <p:grpSpPr>
          <a:xfrm>
            <a:off x="3396652" y="415419"/>
            <a:ext cx="5415154" cy="4458074"/>
            <a:chOff x="480650" y="961300"/>
            <a:chExt cx="5955300" cy="5416200"/>
          </a:xfrm>
        </p:grpSpPr>
        <p:sp>
          <p:nvSpPr>
            <p:cNvPr id="319" name="Shape 319"/>
            <p:cNvSpPr/>
            <p:nvPr/>
          </p:nvSpPr>
          <p:spPr>
            <a:xfrm>
              <a:off x="480650" y="961300"/>
              <a:ext cx="5955300" cy="5416200"/>
            </a:xfrm>
            <a:prstGeom prst="rect">
              <a:avLst/>
            </a:prstGeom>
            <a:solidFill>
              <a:srgbClr val="D9D9D9"/>
            </a:solidFill>
            <a:ln>
              <a:noFill/>
            </a:ln>
          </p:spPr>
          <p:txBody>
            <a:bodyPr lIns="91425" tIns="91425" rIns="91425" bIns="91425" anchor="ctr" anchorCtr="0">
              <a:noAutofit/>
            </a:bodyPr>
            <a:lstStyle/>
            <a:p>
              <a:pPr lvl="0" rtl="0">
                <a:spcBef>
                  <a:spcPts val="0"/>
                </a:spcBef>
                <a:buNone/>
              </a:pPr>
              <a:endParaRPr/>
            </a:p>
          </p:txBody>
        </p:sp>
        <p:sp>
          <p:nvSpPr>
            <p:cNvPr id="320" name="Shape 320"/>
            <p:cNvSpPr/>
            <p:nvPr/>
          </p:nvSpPr>
          <p:spPr>
            <a:xfrm>
              <a:off x="773725" y="1230925"/>
              <a:ext cx="3118200" cy="1946100"/>
            </a:xfrm>
            <a:prstGeom prst="rightArrowCallout">
              <a:avLst>
                <a:gd name="adj1" fmla="val 25000"/>
                <a:gd name="adj2" fmla="val 25000"/>
                <a:gd name="adj3" fmla="val 25000"/>
                <a:gd name="adj4" fmla="val 64977"/>
              </a:avLst>
            </a:prstGeom>
            <a:solidFill>
              <a:srgbClr val="EF6C00"/>
            </a:solidFill>
            <a:ln>
              <a:noFill/>
            </a:ln>
          </p:spPr>
          <p:txBody>
            <a:bodyPr lIns="91425" tIns="91425" rIns="91425" bIns="91425" anchor="ctr" anchorCtr="0">
              <a:noAutofit/>
            </a:bodyPr>
            <a:lstStyle/>
            <a:p>
              <a:pPr lvl="0" rtl="0">
                <a:spcBef>
                  <a:spcPts val="0"/>
                </a:spcBef>
                <a:buNone/>
              </a:pPr>
              <a:endParaRPr/>
            </a:p>
          </p:txBody>
        </p:sp>
        <p:sp>
          <p:nvSpPr>
            <p:cNvPr id="321" name="Shape 321"/>
            <p:cNvSpPr/>
            <p:nvPr/>
          </p:nvSpPr>
          <p:spPr>
            <a:xfrm>
              <a:off x="4009300" y="1230925"/>
              <a:ext cx="2039700" cy="2649300"/>
            </a:xfrm>
            <a:prstGeom prst="downArrowCallout">
              <a:avLst>
                <a:gd name="adj1" fmla="val 25000"/>
                <a:gd name="adj2" fmla="val 25000"/>
                <a:gd name="adj3" fmla="val 25000"/>
                <a:gd name="adj4" fmla="val 64977"/>
              </a:avLst>
            </a:prstGeom>
            <a:solidFill>
              <a:srgbClr val="EF6C00"/>
            </a:solidFill>
            <a:ln>
              <a:noFill/>
            </a:ln>
          </p:spPr>
          <p:txBody>
            <a:bodyPr lIns="91425" tIns="91425" rIns="91425" bIns="91425" anchor="ctr" anchorCtr="0">
              <a:noAutofit/>
            </a:bodyPr>
            <a:lstStyle/>
            <a:p>
              <a:pPr lvl="0" rtl="0">
                <a:spcBef>
                  <a:spcPts val="0"/>
                </a:spcBef>
                <a:buNone/>
              </a:pPr>
              <a:endParaRPr>
                <a:latin typeface="PT Sans"/>
                <a:ea typeface="PT Sans"/>
                <a:cs typeface="PT Sans"/>
                <a:sym typeface="PT Sans"/>
              </a:endParaRPr>
            </a:p>
          </p:txBody>
        </p:sp>
        <p:sp>
          <p:nvSpPr>
            <p:cNvPr id="322" name="Shape 322"/>
            <p:cNvSpPr/>
            <p:nvPr/>
          </p:nvSpPr>
          <p:spPr>
            <a:xfrm>
              <a:off x="2930800" y="4091350"/>
              <a:ext cx="3118200" cy="2028000"/>
            </a:xfrm>
            <a:prstGeom prst="leftArrowCallout">
              <a:avLst>
                <a:gd name="adj1" fmla="val 25000"/>
                <a:gd name="adj2" fmla="val 25000"/>
                <a:gd name="adj3" fmla="val 25000"/>
                <a:gd name="adj4" fmla="val 64977"/>
              </a:avLst>
            </a:prstGeom>
            <a:solidFill>
              <a:srgbClr val="EF6C00"/>
            </a:solidFill>
            <a:ln>
              <a:noFill/>
            </a:ln>
          </p:spPr>
          <p:txBody>
            <a:bodyPr lIns="91425" tIns="91425" rIns="91425" bIns="91425" anchor="ctr" anchorCtr="0">
              <a:noAutofit/>
            </a:bodyPr>
            <a:lstStyle/>
            <a:p>
              <a:pPr lvl="0">
                <a:spcBef>
                  <a:spcPts val="0"/>
                </a:spcBef>
                <a:buNone/>
              </a:pPr>
              <a:endParaRPr/>
            </a:p>
          </p:txBody>
        </p:sp>
        <p:sp>
          <p:nvSpPr>
            <p:cNvPr id="323" name="Shape 323"/>
            <p:cNvSpPr/>
            <p:nvPr/>
          </p:nvSpPr>
          <p:spPr>
            <a:xfrm>
              <a:off x="773725" y="3235450"/>
              <a:ext cx="2039700" cy="2883900"/>
            </a:xfrm>
            <a:prstGeom prst="upArrowCallout">
              <a:avLst>
                <a:gd name="adj1" fmla="val 25000"/>
                <a:gd name="adj2" fmla="val 25000"/>
                <a:gd name="adj3" fmla="val 25000"/>
                <a:gd name="adj4" fmla="val 64977"/>
              </a:avLst>
            </a:prstGeom>
            <a:solidFill>
              <a:srgbClr val="EF6C00"/>
            </a:solidFill>
            <a:ln>
              <a:noFill/>
            </a:ln>
          </p:spPr>
          <p:txBody>
            <a:bodyPr lIns="91425" tIns="91425" rIns="91425" bIns="91425" anchor="ctr" anchorCtr="0">
              <a:noAutofit/>
            </a:bodyPr>
            <a:lstStyle/>
            <a:p>
              <a:pPr lvl="0">
                <a:spcBef>
                  <a:spcPts val="0"/>
                </a:spcBef>
                <a:buNone/>
              </a:pPr>
              <a:endParaRPr/>
            </a:p>
          </p:txBody>
        </p:sp>
        <p:sp>
          <p:nvSpPr>
            <p:cNvPr id="324" name="Shape 324"/>
            <p:cNvSpPr txBox="1"/>
            <p:nvPr/>
          </p:nvSpPr>
          <p:spPr>
            <a:xfrm>
              <a:off x="914400" y="1395050"/>
              <a:ext cx="1782000" cy="1617900"/>
            </a:xfrm>
            <a:prstGeom prst="rect">
              <a:avLst/>
            </a:prstGeom>
            <a:noFill/>
            <a:ln>
              <a:noFill/>
            </a:ln>
          </p:spPr>
          <p:txBody>
            <a:bodyPr lIns="91425" tIns="91425" rIns="91425" bIns="91425" anchor="ctr" anchorCtr="0">
              <a:noAutofit/>
            </a:bodyPr>
            <a:lstStyle/>
            <a:p>
              <a:pPr lvl="0" algn="ctr" rtl="0">
                <a:spcBef>
                  <a:spcPts val="0"/>
                </a:spcBef>
                <a:buNone/>
              </a:pPr>
              <a:r>
                <a:rPr lang="en" dirty="0">
                  <a:solidFill>
                    <a:srgbClr val="222222"/>
                  </a:solidFill>
                  <a:latin typeface="+mn-lt"/>
                  <a:ea typeface="PT Sans"/>
                  <a:cs typeface="PT Sans"/>
                  <a:sym typeface="PT Sans"/>
                </a:rPr>
                <a:t>Academic Knowledge</a:t>
              </a:r>
            </a:p>
            <a:p>
              <a:pPr lvl="0" algn="ctr" rtl="0">
                <a:spcBef>
                  <a:spcPts val="0"/>
                </a:spcBef>
                <a:buNone/>
              </a:pPr>
              <a:endParaRPr dirty="0">
                <a:solidFill>
                  <a:srgbClr val="222222"/>
                </a:solidFill>
                <a:latin typeface="+mn-lt"/>
                <a:ea typeface="PT Sans"/>
                <a:cs typeface="PT Sans"/>
                <a:sym typeface="PT Sans"/>
              </a:endParaRPr>
            </a:p>
            <a:p>
              <a:pPr lvl="0" algn="ctr" rtl="0">
                <a:spcBef>
                  <a:spcPts val="0"/>
                </a:spcBef>
                <a:buNone/>
              </a:pPr>
              <a:r>
                <a:rPr lang="en" dirty="0">
                  <a:solidFill>
                    <a:srgbClr val="222222"/>
                  </a:solidFill>
                  <a:latin typeface="+mn-lt"/>
                  <a:ea typeface="PT Sans"/>
                  <a:cs typeface="PT Sans"/>
                  <a:sym typeface="PT Sans"/>
                </a:rPr>
                <a:t>Mastery of Skills</a:t>
              </a:r>
            </a:p>
          </p:txBody>
        </p:sp>
        <p:sp>
          <p:nvSpPr>
            <p:cNvPr id="325" name="Shape 325"/>
            <p:cNvSpPr txBox="1"/>
            <p:nvPr/>
          </p:nvSpPr>
          <p:spPr>
            <a:xfrm>
              <a:off x="4138150" y="1336425"/>
              <a:ext cx="1782000" cy="1547700"/>
            </a:xfrm>
            <a:prstGeom prst="rect">
              <a:avLst/>
            </a:prstGeom>
            <a:noFill/>
            <a:ln>
              <a:noFill/>
            </a:ln>
          </p:spPr>
          <p:txBody>
            <a:bodyPr lIns="91425" tIns="91425" rIns="91425" bIns="91425" anchor="ctr" anchorCtr="0">
              <a:noAutofit/>
            </a:bodyPr>
            <a:lstStyle/>
            <a:p>
              <a:pPr lvl="0" algn="ctr" rtl="0">
                <a:spcBef>
                  <a:spcPts val="0"/>
                </a:spcBef>
                <a:buNone/>
              </a:pPr>
              <a:r>
                <a:rPr lang="en" dirty="0">
                  <a:latin typeface="+mn-lt"/>
                  <a:ea typeface="PT Sans"/>
                  <a:cs typeface="PT Sans"/>
                  <a:sym typeface="PT Sans"/>
                </a:rPr>
                <a:t>Behavior &amp; </a:t>
              </a:r>
            </a:p>
            <a:p>
              <a:pPr lvl="0" algn="ctr" rtl="0">
                <a:spcBef>
                  <a:spcPts val="0"/>
                </a:spcBef>
                <a:buNone/>
              </a:pPr>
              <a:r>
                <a:rPr lang="en" dirty="0">
                  <a:latin typeface="+mn-lt"/>
                  <a:ea typeface="PT Sans"/>
                  <a:cs typeface="PT Sans"/>
                  <a:sym typeface="PT Sans"/>
                </a:rPr>
                <a:t>Social Emotional</a:t>
              </a:r>
            </a:p>
            <a:p>
              <a:pPr lvl="0" algn="ctr" rtl="0">
                <a:spcBef>
                  <a:spcPts val="0"/>
                </a:spcBef>
                <a:buNone/>
              </a:pPr>
              <a:endParaRPr dirty="0">
                <a:latin typeface="+mn-lt"/>
                <a:ea typeface="PT Sans"/>
                <a:cs typeface="PT Sans"/>
                <a:sym typeface="PT Sans"/>
              </a:endParaRPr>
            </a:p>
            <a:p>
              <a:pPr lvl="0" algn="ctr" rtl="0">
                <a:spcBef>
                  <a:spcPts val="0"/>
                </a:spcBef>
                <a:buNone/>
              </a:pPr>
              <a:r>
                <a:rPr lang="en" dirty="0">
                  <a:latin typeface="+mn-lt"/>
                  <a:ea typeface="PT Sans"/>
                  <a:cs typeface="PT Sans"/>
                  <a:sym typeface="PT Sans"/>
                </a:rPr>
                <a:t>Grit &amp; Growth Mindset</a:t>
              </a:r>
            </a:p>
          </p:txBody>
        </p:sp>
        <p:sp>
          <p:nvSpPr>
            <p:cNvPr id="326" name="Shape 326"/>
            <p:cNvSpPr txBox="1"/>
            <p:nvPr/>
          </p:nvSpPr>
          <p:spPr>
            <a:xfrm>
              <a:off x="4138150" y="4331500"/>
              <a:ext cx="1782000" cy="1547700"/>
            </a:xfrm>
            <a:prstGeom prst="rect">
              <a:avLst/>
            </a:prstGeom>
            <a:noFill/>
            <a:ln>
              <a:noFill/>
            </a:ln>
          </p:spPr>
          <p:txBody>
            <a:bodyPr lIns="91425" tIns="91425" rIns="91425" bIns="91425" anchor="ctr" anchorCtr="0">
              <a:noAutofit/>
            </a:bodyPr>
            <a:lstStyle/>
            <a:p>
              <a:pPr lvl="0" algn="ctr" rtl="0">
                <a:spcBef>
                  <a:spcPts val="0"/>
                </a:spcBef>
                <a:buNone/>
              </a:pPr>
              <a:r>
                <a:rPr lang="en" dirty="0">
                  <a:latin typeface="+mn-lt"/>
                  <a:ea typeface="PT Sans"/>
                  <a:cs typeface="PT Sans"/>
                  <a:sym typeface="PT Sans"/>
                </a:rPr>
                <a:t>Bio-Metric</a:t>
              </a:r>
            </a:p>
            <a:p>
              <a:pPr lvl="0" algn="ctr" rtl="0">
                <a:spcBef>
                  <a:spcPts val="0"/>
                </a:spcBef>
                <a:buNone/>
              </a:pPr>
              <a:endParaRPr dirty="0">
                <a:latin typeface="+mn-lt"/>
                <a:ea typeface="PT Sans"/>
                <a:cs typeface="PT Sans"/>
                <a:sym typeface="PT Sans"/>
              </a:endParaRPr>
            </a:p>
            <a:p>
              <a:pPr lvl="0" algn="ctr" rtl="0">
                <a:spcBef>
                  <a:spcPts val="0"/>
                </a:spcBef>
                <a:buNone/>
              </a:pPr>
              <a:r>
                <a:rPr lang="en" dirty="0">
                  <a:latin typeface="+mn-lt"/>
                  <a:ea typeface="PT Sans"/>
                  <a:cs typeface="PT Sans"/>
                  <a:sym typeface="PT Sans"/>
                </a:rPr>
                <a:t>Health</a:t>
              </a:r>
            </a:p>
            <a:p>
              <a:pPr lvl="0" algn="ctr" rtl="0">
                <a:spcBef>
                  <a:spcPts val="0"/>
                </a:spcBef>
                <a:buNone/>
              </a:pPr>
              <a:endParaRPr dirty="0">
                <a:latin typeface="+mn-lt"/>
                <a:ea typeface="PT Sans"/>
                <a:cs typeface="PT Sans"/>
                <a:sym typeface="PT Sans"/>
              </a:endParaRPr>
            </a:p>
            <a:p>
              <a:pPr lvl="0" algn="ctr" rtl="0">
                <a:spcBef>
                  <a:spcPts val="0"/>
                </a:spcBef>
                <a:buNone/>
              </a:pPr>
              <a:r>
                <a:rPr lang="en" dirty="0">
                  <a:latin typeface="+mn-lt"/>
                  <a:ea typeface="PT Sans"/>
                  <a:cs typeface="PT Sans"/>
                  <a:sym typeface="PT Sans"/>
                </a:rPr>
                <a:t>Facial Recognition</a:t>
              </a:r>
            </a:p>
          </p:txBody>
        </p:sp>
        <p:sp>
          <p:nvSpPr>
            <p:cNvPr id="327" name="Shape 327"/>
            <p:cNvSpPr txBox="1"/>
            <p:nvPr/>
          </p:nvSpPr>
          <p:spPr>
            <a:xfrm>
              <a:off x="914400" y="4401825"/>
              <a:ext cx="1782000" cy="1547700"/>
            </a:xfrm>
            <a:prstGeom prst="rect">
              <a:avLst/>
            </a:prstGeom>
            <a:noFill/>
            <a:ln>
              <a:noFill/>
            </a:ln>
          </p:spPr>
          <p:txBody>
            <a:bodyPr lIns="91425" tIns="91425" rIns="91425" bIns="91425" anchor="ctr" anchorCtr="0">
              <a:noAutofit/>
            </a:bodyPr>
            <a:lstStyle/>
            <a:p>
              <a:pPr lvl="0" algn="ctr" rtl="0">
                <a:spcBef>
                  <a:spcPts val="0"/>
                </a:spcBef>
                <a:buNone/>
              </a:pPr>
              <a:r>
                <a:rPr lang="en" dirty="0">
                  <a:latin typeface="+mn-lt"/>
                  <a:ea typeface="PT Sans"/>
                  <a:cs typeface="PT Sans"/>
                  <a:sym typeface="PT Sans"/>
                </a:rPr>
                <a:t>Family Situation</a:t>
              </a:r>
            </a:p>
            <a:p>
              <a:pPr lvl="0" algn="ctr" rtl="0">
                <a:spcBef>
                  <a:spcPts val="0"/>
                </a:spcBef>
                <a:buNone/>
              </a:pPr>
              <a:endParaRPr dirty="0">
                <a:latin typeface="+mn-lt"/>
                <a:ea typeface="PT Sans"/>
                <a:cs typeface="PT Sans"/>
                <a:sym typeface="PT Sans"/>
              </a:endParaRPr>
            </a:p>
            <a:p>
              <a:pPr lvl="0" algn="ctr" rtl="0">
                <a:spcBef>
                  <a:spcPts val="0"/>
                </a:spcBef>
                <a:buNone/>
              </a:pPr>
              <a:r>
                <a:rPr lang="en" dirty="0">
                  <a:latin typeface="+mn-lt"/>
                  <a:ea typeface="PT Sans"/>
                  <a:cs typeface="PT Sans"/>
                  <a:sym typeface="PT Sans"/>
                </a:rPr>
                <a:t>Trauma/ACES</a:t>
              </a:r>
            </a:p>
          </p:txBody>
        </p:sp>
        <p:sp>
          <p:nvSpPr>
            <p:cNvPr id="328" name="Shape 328"/>
            <p:cNvSpPr txBox="1"/>
            <p:nvPr/>
          </p:nvSpPr>
          <p:spPr>
            <a:xfrm>
              <a:off x="2344625" y="3247300"/>
              <a:ext cx="2133600" cy="732600"/>
            </a:xfrm>
            <a:prstGeom prst="rect">
              <a:avLst/>
            </a:prstGeom>
            <a:noFill/>
            <a:ln>
              <a:noFill/>
            </a:ln>
          </p:spPr>
          <p:txBody>
            <a:bodyPr lIns="91425" tIns="91425" rIns="91425" bIns="91425" anchor="t" anchorCtr="0">
              <a:noAutofit/>
            </a:bodyPr>
            <a:lstStyle/>
            <a:p>
              <a:pPr lvl="0" algn="l" rtl="0">
                <a:spcBef>
                  <a:spcPts val="0"/>
                </a:spcBef>
                <a:buNone/>
              </a:pPr>
              <a:endParaRPr>
                <a:latin typeface="PT Sans"/>
                <a:ea typeface="PT Sans"/>
                <a:cs typeface="PT Sans"/>
                <a:sym typeface="PT Sans"/>
              </a:endParaRPr>
            </a:p>
          </p:txBody>
        </p:sp>
        <p:sp>
          <p:nvSpPr>
            <p:cNvPr id="329" name="Shape 329"/>
            <p:cNvSpPr txBox="1"/>
            <p:nvPr/>
          </p:nvSpPr>
          <p:spPr>
            <a:xfrm>
              <a:off x="2227400" y="3246350"/>
              <a:ext cx="2485200" cy="1015800"/>
            </a:xfrm>
            <a:prstGeom prst="rect">
              <a:avLst/>
            </a:prstGeom>
            <a:noFill/>
            <a:ln>
              <a:noFill/>
            </a:ln>
          </p:spPr>
          <p:txBody>
            <a:bodyPr lIns="91425" tIns="91425" rIns="91425" bIns="91425" anchor="t" anchorCtr="0">
              <a:noAutofit/>
            </a:bodyPr>
            <a:lstStyle/>
            <a:p>
              <a:pPr lvl="0" algn="ctr" rtl="0">
                <a:spcBef>
                  <a:spcPts val="0"/>
                </a:spcBef>
                <a:buNone/>
              </a:pPr>
              <a:r>
                <a:rPr lang="en" sz="1800">
                  <a:solidFill>
                    <a:srgbClr val="695D46"/>
                  </a:solidFill>
                </a:rPr>
                <a:t>“Whole Child” </a:t>
              </a:r>
            </a:p>
            <a:p>
              <a:pPr lvl="0" algn="ctr" rtl="0">
                <a:spcBef>
                  <a:spcPts val="0"/>
                </a:spcBef>
                <a:buNone/>
              </a:pPr>
              <a:r>
                <a:rPr lang="en" sz="1800">
                  <a:solidFill>
                    <a:srgbClr val="695D46"/>
                  </a:solidFill>
                </a:rPr>
                <a:t>Data Collection</a:t>
              </a: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pic>
        <p:nvPicPr>
          <p:cNvPr id="334" name="Shape 334" descr="Learning Traits.jpg"/>
          <p:cNvPicPr preferRelativeResize="0"/>
          <p:nvPr/>
        </p:nvPicPr>
        <p:blipFill>
          <a:blip r:embed="rId3">
            <a:alphaModFix/>
          </a:blip>
          <a:stretch>
            <a:fillRect/>
          </a:stretch>
        </p:blipFill>
        <p:spPr>
          <a:xfrm>
            <a:off x="111275" y="256237"/>
            <a:ext cx="7031350" cy="4631024"/>
          </a:xfrm>
          <a:prstGeom prst="rect">
            <a:avLst/>
          </a:prstGeom>
          <a:noFill/>
          <a:ln>
            <a:noFill/>
          </a:ln>
        </p:spPr>
      </p:pic>
      <p:sp>
        <p:nvSpPr>
          <p:cNvPr id="335" name="Shape 335"/>
          <p:cNvSpPr txBox="1"/>
          <p:nvPr/>
        </p:nvSpPr>
        <p:spPr>
          <a:xfrm>
            <a:off x="6294250" y="919650"/>
            <a:ext cx="2654100" cy="3304200"/>
          </a:xfrm>
          <a:prstGeom prst="rect">
            <a:avLst/>
          </a:prstGeom>
          <a:solidFill>
            <a:srgbClr val="FFFFFF"/>
          </a:solidFill>
          <a:ln>
            <a:noFill/>
          </a:ln>
        </p:spPr>
        <p:txBody>
          <a:bodyPr lIns="91425" tIns="91425" rIns="91425" bIns="91425" anchor="ctr" anchorCtr="0">
            <a:noAutofit/>
          </a:bodyPr>
          <a:lstStyle/>
          <a:p>
            <a:pPr lvl="0" algn="ctr" rtl="0">
              <a:spcBef>
                <a:spcPts val="0"/>
              </a:spcBef>
              <a:buNone/>
            </a:pPr>
            <a:r>
              <a:rPr lang="en" sz="3600" b="1">
                <a:solidFill>
                  <a:schemeClr val="accent1"/>
                </a:solidFill>
                <a:latin typeface="PT Sans Narrow"/>
                <a:ea typeface="PT Sans Narrow"/>
                <a:cs typeface="PT Sans Narrow"/>
                <a:sym typeface="PT Sans Narrow"/>
              </a:rPr>
              <a:t>ESSA has thrown open the door to the collection of SEL data.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pic>
        <p:nvPicPr>
          <p:cNvPr id="340" name="Shape 340" descr="SEL Base Education.jpg"/>
          <p:cNvPicPr preferRelativeResize="0"/>
          <p:nvPr/>
        </p:nvPicPr>
        <p:blipFill>
          <a:blip r:embed="rId3">
            <a:alphaModFix/>
          </a:blip>
          <a:stretch>
            <a:fillRect/>
          </a:stretch>
        </p:blipFill>
        <p:spPr>
          <a:xfrm>
            <a:off x="236375" y="1628950"/>
            <a:ext cx="8839200" cy="2932027"/>
          </a:xfrm>
          <a:prstGeom prst="rect">
            <a:avLst/>
          </a:prstGeom>
          <a:noFill/>
          <a:ln>
            <a:noFill/>
          </a:ln>
        </p:spPr>
      </p:pic>
      <p:pic>
        <p:nvPicPr>
          <p:cNvPr id="341" name="Shape 341" descr="Base Education 2.jpg"/>
          <p:cNvPicPr preferRelativeResize="0"/>
          <p:nvPr/>
        </p:nvPicPr>
        <p:blipFill rotWithShape="1">
          <a:blip r:embed="rId4">
            <a:alphaModFix/>
          </a:blip>
          <a:srcRect/>
          <a:stretch/>
        </p:blipFill>
        <p:spPr>
          <a:xfrm>
            <a:off x="194375" y="4706400"/>
            <a:ext cx="8839199" cy="203324"/>
          </a:xfrm>
          <a:prstGeom prst="rect">
            <a:avLst/>
          </a:prstGeom>
          <a:noFill/>
          <a:ln>
            <a:noFill/>
          </a:ln>
        </p:spPr>
      </p:pic>
      <p:sp>
        <p:nvSpPr>
          <p:cNvPr id="342" name="Shape 342"/>
          <p:cNvSpPr txBox="1">
            <a:spLocks noGrp="1"/>
          </p:cNvSpPr>
          <p:nvPr>
            <p:ph type="title" idx="4294967295"/>
          </p:nvPr>
        </p:nvSpPr>
        <p:spPr>
          <a:xfrm>
            <a:off x="245900" y="321275"/>
            <a:ext cx="8611200" cy="1220700"/>
          </a:xfrm>
          <a:prstGeom prst="rect">
            <a:avLst/>
          </a:prstGeom>
        </p:spPr>
        <p:txBody>
          <a:bodyPr lIns="91425" tIns="91425" rIns="91425" bIns="91425" anchor="t" anchorCtr="0">
            <a:noAutofit/>
          </a:bodyPr>
          <a:lstStyle/>
          <a:p>
            <a:pPr lvl="0" rtl="0">
              <a:spcBef>
                <a:spcPts val="0"/>
              </a:spcBef>
              <a:buNone/>
            </a:pPr>
            <a:r>
              <a:rPr lang="en" dirty="0"/>
              <a:t>Social Emotional Online Learning Modules</a:t>
            </a:r>
          </a:p>
          <a:p>
            <a:pPr lvl="0" rtl="0">
              <a:spcBef>
                <a:spcPts val="0"/>
              </a:spcBef>
              <a:buNone/>
            </a:pPr>
            <a:r>
              <a:rPr lang="en" sz="2400" b="0" dirty="0">
                <a:solidFill>
                  <a:schemeClr val="dk2"/>
                </a:solidFill>
                <a:latin typeface="+mn-lt"/>
                <a:ea typeface="Open Sans"/>
                <a:cs typeface="Open Sans"/>
                <a:sym typeface="Open Sans"/>
              </a:rPr>
              <a:t>Can </a:t>
            </a:r>
            <a:r>
              <a:rPr lang="en" sz="2400" b="0" dirty="0" smtClean="0">
                <a:solidFill>
                  <a:schemeClr val="dk2"/>
                </a:solidFill>
                <a:latin typeface="+mn-lt"/>
                <a:ea typeface="Open Sans"/>
                <a:cs typeface="Open Sans"/>
                <a:sym typeface="Open Sans"/>
              </a:rPr>
              <a:t>b</a:t>
            </a:r>
            <a:r>
              <a:rPr lang="en-US" sz="2400" b="0" dirty="0" smtClean="0">
                <a:solidFill>
                  <a:schemeClr val="dk2"/>
                </a:solidFill>
                <a:latin typeface="+mn-lt"/>
                <a:ea typeface="Open Sans"/>
                <a:cs typeface="Open Sans"/>
                <a:sym typeface="Open Sans"/>
              </a:rPr>
              <a:t>e</a:t>
            </a:r>
            <a:r>
              <a:rPr lang="en" sz="2400" b="0" dirty="0" smtClean="0">
                <a:solidFill>
                  <a:schemeClr val="dk2"/>
                </a:solidFill>
                <a:latin typeface="+mn-lt"/>
                <a:ea typeface="Open Sans"/>
                <a:cs typeface="Open Sans"/>
                <a:sym typeface="Open Sans"/>
              </a:rPr>
              <a:t> </a:t>
            </a:r>
            <a:r>
              <a:rPr lang="en" sz="2400" b="0" dirty="0">
                <a:solidFill>
                  <a:schemeClr val="dk2"/>
                </a:solidFill>
                <a:latin typeface="+mn-lt"/>
                <a:ea typeface="Open Sans"/>
                <a:cs typeface="Open Sans"/>
                <a:sym typeface="Open Sans"/>
              </a:rPr>
              <a:t>monitored by school </a:t>
            </a:r>
            <a:r>
              <a:rPr lang="en" sz="2400" b="0" dirty="0" smtClean="0">
                <a:solidFill>
                  <a:schemeClr val="dk2"/>
                </a:solidFill>
                <a:latin typeface="+mn-lt"/>
                <a:ea typeface="Open Sans"/>
                <a:cs typeface="Open Sans"/>
                <a:sym typeface="Open Sans"/>
              </a:rPr>
              <a:t>staff</a:t>
            </a:r>
            <a:r>
              <a:rPr lang="en-US" sz="2400" b="0" dirty="0" smtClean="0">
                <a:solidFill>
                  <a:schemeClr val="dk2"/>
                </a:solidFill>
                <a:latin typeface="+mn-lt"/>
                <a:ea typeface="Open Sans"/>
                <a:cs typeface="Open Sans"/>
                <a:sym typeface="Open Sans"/>
              </a:rPr>
              <a:t> </a:t>
            </a:r>
            <a:r>
              <a:rPr lang="en" sz="2400" b="0" dirty="0" smtClean="0">
                <a:solidFill>
                  <a:schemeClr val="dk2"/>
                </a:solidFill>
                <a:latin typeface="+mn-lt"/>
                <a:ea typeface="Open Sans"/>
                <a:cs typeface="Open Sans"/>
                <a:sym typeface="Open Sans"/>
              </a:rPr>
              <a:t>-</a:t>
            </a:r>
            <a:r>
              <a:rPr lang="en-US" sz="2400" b="0" dirty="0" smtClean="0">
                <a:solidFill>
                  <a:schemeClr val="dk2"/>
                </a:solidFill>
                <a:latin typeface="+mn-lt"/>
                <a:ea typeface="Open Sans"/>
                <a:cs typeface="Open Sans"/>
                <a:sym typeface="Open Sans"/>
              </a:rPr>
              <a:t> </a:t>
            </a:r>
            <a:r>
              <a:rPr lang="en" sz="2400" b="0" dirty="0" smtClean="0">
                <a:solidFill>
                  <a:schemeClr val="dk2"/>
                </a:solidFill>
                <a:latin typeface="+mn-lt"/>
                <a:ea typeface="Open Sans"/>
                <a:cs typeface="Open Sans"/>
                <a:sym typeface="Open Sans"/>
              </a:rPr>
              <a:t>even </a:t>
            </a:r>
            <a:r>
              <a:rPr lang="en" sz="2400" b="0" dirty="0">
                <a:solidFill>
                  <a:schemeClr val="dk2"/>
                </a:solidFill>
                <a:latin typeface="+mn-lt"/>
                <a:ea typeface="Open Sans"/>
                <a:cs typeface="Open Sans"/>
                <a:sym typeface="Open Sans"/>
              </a:rPr>
              <a:t>deleted content.</a:t>
            </a:r>
          </a:p>
        </p:txBody>
      </p:sp>
      <p:sp>
        <p:nvSpPr>
          <p:cNvPr id="343" name="Shape 343"/>
          <p:cNvSpPr/>
          <p:nvPr/>
        </p:nvSpPr>
        <p:spPr>
          <a:xfrm>
            <a:off x="2880825" y="4717012"/>
            <a:ext cx="1364400" cy="182100"/>
          </a:xfrm>
          <a:prstGeom prst="roundRect">
            <a:avLst>
              <a:gd name="adj" fmla="val 16667"/>
            </a:avLst>
          </a:prstGeom>
          <a:noFill/>
          <a:ln w="19050" cap="flat" cmpd="sng">
            <a:solidFill>
              <a:schemeClr val="accent1"/>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Shape 348" descr="Glass Lab Games.jpg">
            <a:hlinkClick r:id="rId3"/>
          </p:cNvPr>
          <p:cNvPicPr preferRelativeResize="0"/>
          <p:nvPr/>
        </p:nvPicPr>
        <p:blipFill>
          <a:blip r:embed="rId4">
            <a:alphaModFix/>
          </a:blip>
          <a:stretch>
            <a:fillRect/>
          </a:stretch>
        </p:blipFill>
        <p:spPr>
          <a:xfrm>
            <a:off x="277374" y="1574476"/>
            <a:ext cx="5432716" cy="2054990"/>
          </a:xfrm>
          <a:prstGeom prst="rect">
            <a:avLst/>
          </a:prstGeom>
          <a:noFill/>
          <a:ln>
            <a:noFill/>
          </a:ln>
        </p:spPr>
      </p:pic>
      <p:pic>
        <p:nvPicPr>
          <p:cNvPr id="349" name="Shape 349" descr="Glass Lab Academics.png"/>
          <p:cNvPicPr preferRelativeResize="0"/>
          <p:nvPr/>
        </p:nvPicPr>
        <p:blipFill>
          <a:blip r:embed="rId5">
            <a:alphaModFix/>
          </a:blip>
          <a:stretch>
            <a:fillRect/>
          </a:stretch>
        </p:blipFill>
        <p:spPr>
          <a:xfrm>
            <a:off x="7220975" y="1193843"/>
            <a:ext cx="1752600" cy="3325956"/>
          </a:xfrm>
          <a:prstGeom prst="rect">
            <a:avLst/>
          </a:prstGeom>
          <a:noFill/>
          <a:ln>
            <a:noFill/>
          </a:ln>
        </p:spPr>
      </p:pic>
      <p:pic>
        <p:nvPicPr>
          <p:cNvPr id="350" name="Shape 350" descr="Glass Lab SEL.png"/>
          <p:cNvPicPr preferRelativeResize="0"/>
          <p:nvPr/>
        </p:nvPicPr>
        <p:blipFill>
          <a:blip r:embed="rId6">
            <a:alphaModFix/>
          </a:blip>
          <a:stretch>
            <a:fillRect/>
          </a:stretch>
        </p:blipFill>
        <p:spPr>
          <a:xfrm>
            <a:off x="5652523" y="185175"/>
            <a:ext cx="1511686" cy="2448274"/>
          </a:xfrm>
          <a:prstGeom prst="rect">
            <a:avLst/>
          </a:prstGeom>
          <a:noFill/>
          <a:ln>
            <a:noFill/>
          </a:ln>
        </p:spPr>
      </p:pic>
      <p:pic>
        <p:nvPicPr>
          <p:cNvPr id="351" name="Shape 351" descr="Glass Lab Workforce.png"/>
          <p:cNvPicPr preferRelativeResize="0"/>
          <p:nvPr/>
        </p:nvPicPr>
        <p:blipFill>
          <a:blip r:embed="rId7">
            <a:alphaModFix/>
          </a:blip>
          <a:stretch>
            <a:fillRect/>
          </a:stretch>
        </p:blipFill>
        <p:spPr>
          <a:xfrm>
            <a:off x="5698612" y="2633449"/>
            <a:ext cx="1625205" cy="2225825"/>
          </a:xfrm>
          <a:prstGeom prst="rect">
            <a:avLst/>
          </a:prstGeom>
          <a:noFill/>
          <a:ln>
            <a:noFill/>
          </a:ln>
        </p:spPr>
      </p:pic>
      <p:sp>
        <p:nvSpPr>
          <p:cNvPr id="352" name="Shape 352"/>
          <p:cNvSpPr txBox="1"/>
          <p:nvPr/>
        </p:nvSpPr>
        <p:spPr>
          <a:xfrm>
            <a:off x="277375" y="185175"/>
            <a:ext cx="3662700" cy="1182900"/>
          </a:xfrm>
          <a:prstGeom prst="rect">
            <a:avLst/>
          </a:prstGeom>
          <a:noFill/>
          <a:ln>
            <a:noFill/>
          </a:ln>
        </p:spPr>
        <p:txBody>
          <a:bodyPr lIns="91425" tIns="91425" rIns="91425" bIns="91425" anchor="t" anchorCtr="0">
            <a:noAutofit/>
          </a:bodyPr>
          <a:lstStyle/>
          <a:p>
            <a:pPr lvl="0" rtl="0">
              <a:spcBef>
                <a:spcPts val="0"/>
              </a:spcBef>
              <a:buNone/>
            </a:pPr>
            <a:r>
              <a:rPr lang="en" sz="3600" b="1">
                <a:solidFill>
                  <a:schemeClr val="accent1"/>
                </a:solidFill>
                <a:latin typeface="PT Sans Narrow"/>
                <a:ea typeface="PT Sans Narrow"/>
                <a:cs typeface="PT Sans Narrow"/>
                <a:sym typeface="PT Sans Narrow"/>
              </a:rPr>
              <a:t>Gamification &amp; SEL Data Collection</a:t>
            </a:r>
          </a:p>
        </p:txBody>
      </p:sp>
      <p:sp>
        <p:nvSpPr>
          <p:cNvPr id="353" name="Shape 353">
            <a:hlinkClick r:id="rId8"/>
          </p:cNvPr>
          <p:cNvSpPr txBox="1"/>
          <p:nvPr/>
        </p:nvSpPr>
        <p:spPr>
          <a:xfrm>
            <a:off x="401200" y="3688963"/>
            <a:ext cx="5122800" cy="1182900"/>
          </a:xfrm>
          <a:prstGeom prst="rect">
            <a:avLst/>
          </a:prstGeom>
          <a:noFill/>
          <a:ln>
            <a:noFill/>
          </a:ln>
        </p:spPr>
        <p:txBody>
          <a:bodyPr lIns="91425" tIns="91425" rIns="91425" bIns="91425" anchor="t" anchorCtr="0">
            <a:noAutofit/>
          </a:bodyPr>
          <a:lstStyle/>
          <a:p>
            <a:pPr lvl="0">
              <a:spcBef>
                <a:spcPts val="0"/>
              </a:spcBef>
              <a:buNone/>
            </a:pPr>
            <a:r>
              <a:rPr lang="en" dirty="0">
                <a:solidFill>
                  <a:srgbClr val="695D46"/>
                </a:solidFill>
                <a:latin typeface="+mn-lt"/>
                <a:ea typeface="Open Sans"/>
                <a:cs typeface="Open Sans"/>
                <a:sym typeface="Open Sans"/>
              </a:rPr>
              <a:t>“Besides being an efficient and engaging educational tool, virtual environments also collects a lot of behavior data which can be used with Educational Data Mining (EDM) techniques to assess students' learning competencies.”	</a:t>
            </a:r>
          </a:p>
          <a:p>
            <a:pPr lvl="0">
              <a:spcBef>
                <a:spcPts val="0"/>
              </a:spcBef>
              <a:buNone/>
            </a:pPr>
            <a:endParaRPr sz="900" dirty="0">
              <a:latin typeface="+mn-lt"/>
            </a:endParaRPr>
          </a:p>
          <a:p>
            <a:pPr lvl="0">
              <a:spcBef>
                <a:spcPts val="0"/>
              </a:spcBef>
              <a:buNone/>
            </a:pPr>
            <a:r>
              <a:rPr lang="en" sz="1100" dirty="0">
                <a:latin typeface="+mn-lt"/>
              </a:rPr>
              <a:t>				</a:t>
            </a:r>
          </a:p>
          <a:p>
            <a:pPr lvl="0">
              <a:spcBef>
                <a:spcPts val="0"/>
              </a:spcBef>
              <a:buNone/>
            </a:pPr>
            <a:r>
              <a:rPr lang="en" sz="1100" dirty="0">
                <a:latin typeface="+mn-lt"/>
              </a:rPr>
              <a:t>			</a:t>
            </a:r>
          </a:p>
          <a:p>
            <a:pPr lvl="0">
              <a:spcBef>
                <a:spcPts val="0"/>
              </a:spcBef>
              <a:buNone/>
            </a:pPr>
            <a:r>
              <a:rPr lang="en" sz="1100" dirty="0">
                <a:latin typeface="+mn-lt"/>
              </a:rPr>
              <a:t>		</a:t>
            </a:r>
          </a:p>
          <a:p>
            <a:pPr lvl="0">
              <a:spcBef>
                <a:spcPts val="0"/>
              </a:spcBef>
              <a:buNone/>
            </a:pPr>
            <a:endParaRPr dirty="0">
              <a:latin typeface="+mn-l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Shape 358"/>
          <p:cNvSpPr txBox="1">
            <a:spLocks noGrp="1"/>
          </p:cNvSpPr>
          <p:nvPr>
            <p:ph type="title"/>
          </p:nvPr>
        </p:nvSpPr>
        <p:spPr>
          <a:xfrm>
            <a:off x="311700" y="445025"/>
            <a:ext cx="8520600" cy="707400"/>
          </a:xfrm>
          <a:prstGeom prst="rect">
            <a:avLst/>
          </a:prstGeom>
        </p:spPr>
        <p:txBody>
          <a:bodyPr lIns="91425" tIns="91425" rIns="91425" bIns="91425" anchor="t" anchorCtr="0">
            <a:noAutofit/>
          </a:bodyPr>
          <a:lstStyle/>
          <a:p>
            <a:pPr lvl="0" rtl="0">
              <a:spcBef>
                <a:spcPts val="0"/>
              </a:spcBef>
              <a:buNone/>
            </a:pPr>
            <a:r>
              <a:rPr lang="en" sz="2400"/>
              <a:t>“</a:t>
            </a:r>
            <a:r>
              <a:rPr lang="en" sz="2400" u="sng">
                <a:solidFill>
                  <a:schemeClr val="hlink"/>
                </a:solidFill>
                <a:hlinkClick r:id="rId3"/>
              </a:rPr>
              <a:t>Implications of the Advanced Learning Initiative on Education</a:t>
            </a:r>
            <a:r>
              <a:rPr lang="en" sz="2400"/>
              <a:t>” 2003</a:t>
            </a:r>
          </a:p>
        </p:txBody>
      </p:sp>
      <p:grpSp>
        <p:nvGrpSpPr>
          <p:cNvPr id="359" name="Shape 359"/>
          <p:cNvGrpSpPr/>
          <p:nvPr/>
        </p:nvGrpSpPr>
        <p:grpSpPr>
          <a:xfrm>
            <a:off x="534150" y="2314500"/>
            <a:ext cx="7020200" cy="1009725"/>
            <a:chOff x="534150" y="2314500"/>
            <a:chExt cx="7020200" cy="1009725"/>
          </a:xfrm>
        </p:grpSpPr>
        <p:cxnSp>
          <p:nvCxnSpPr>
            <p:cNvPr id="360" name="Shape 360"/>
            <p:cNvCxnSpPr/>
            <p:nvPr/>
          </p:nvCxnSpPr>
          <p:spPr>
            <a:xfrm rot="10800000" flipH="1">
              <a:off x="4757750" y="2314500"/>
              <a:ext cx="2796600" cy="10800"/>
            </a:xfrm>
            <a:prstGeom prst="straightConnector1">
              <a:avLst/>
            </a:prstGeom>
            <a:noFill/>
            <a:ln w="152400" cap="flat" cmpd="sng">
              <a:solidFill>
                <a:srgbClr val="EF6C00"/>
              </a:solidFill>
              <a:prstDash val="solid"/>
              <a:round/>
              <a:headEnd type="none" w="lg" len="lg"/>
              <a:tailEnd type="none" w="lg" len="lg"/>
            </a:ln>
          </p:spPr>
        </p:cxnSp>
        <p:cxnSp>
          <p:nvCxnSpPr>
            <p:cNvPr id="361" name="Shape 361"/>
            <p:cNvCxnSpPr/>
            <p:nvPr/>
          </p:nvCxnSpPr>
          <p:spPr>
            <a:xfrm>
              <a:off x="570300" y="2659875"/>
              <a:ext cx="6941400" cy="8400"/>
            </a:xfrm>
            <a:prstGeom prst="straightConnector1">
              <a:avLst/>
            </a:prstGeom>
            <a:noFill/>
            <a:ln w="152400" cap="flat" cmpd="sng">
              <a:solidFill>
                <a:srgbClr val="EF6C00"/>
              </a:solidFill>
              <a:prstDash val="solid"/>
              <a:round/>
              <a:headEnd type="none" w="lg" len="lg"/>
              <a:tailEnd type="none" w="lg" len="lg"/>
            </a:ln>
          </p:spPr>
        </p:cxnSp>
        <p:cxnSp>
          <p:nvCxnSpPr>
            <p:cNvPr id="362" name="Shape 362"/>
            <p:cNvCxnSpPr/>
            <p:nvPr/>
          </p:nvCxnSpPr>
          <p:spPr>
            <a:xfrm rot="10800000" flipH="1">
              <a:off x="534151" y="2926725"/>
              <a:ext cx="7013700" cy="50700"/>
            </a:xfrm>
            <a:prstGeom prst="straightConnector1">
              <a:avLst/>
            </a:prstGeom>
            <a:noFill/>
            <a:ln w="152400" cap="flat" cmpd="sng">
              <a:solidFill>
                <a:srgbClr val="EF6C00"/>
              </a:solidFill>
              <a:prstDash val="solid"/>
              <a:round/>
              <a:headEnd type="none" w="lg" len="lg"/>
              <a:tailEnd type="none" w="lg" len="lg"/>
            </a:ln>
          </p:spPr>
        </p:cxnSp>
        <p:cxnSp>
          <p:nvCxnSpPr>
            <p:cNvPr id="363" name="Shape 363"/>
            <p:cNvCxnSpPr/>
            <p:nvPr/>
          </p:nvCxnSpPr>
          <p:spPr>
            <a:xfrm rot="10800000" flipH="1">
              <a:off x="534150" y="3321825"/>
              <a:ext cx="683400" cy="2400"/>
            </a:xfrm>
            <a:prstGeom prst="straightConnector1">
              <a:avLst/>
            </a:prstGeom>
            <a:noFill/>
            <a:ln w="152400" cap="flat" cmpd="sng">
              <a:solidFill>
                <a:srgbClr val="EF6C00"/>
              </a:solidFill>
              <a:prstDash val="solid"/>
              <a:round/>
              <a:headEnd type="none" w="lg" len="lg"/>
              <a:tailEnd type="none" w="lg" len="lg"/>
            </a:ln>
          </p:spPr>
        </p:cxnSp>
      </p:grpSp>
      <p:pic>
        <p:nvPicPr>
          <p:cNvPr id="364" name="Shape 364" descr="PLAs &amp; Privacy.jpg"/>
          <p:cNvPicPr preferRelativeResize="0"/>
          <p:nvPr/>
        </p:nvPicPr>
        <p:blipFill>
          <a:blip r:embed="rId4">
            <a:alphaModFix/>
          </a:blip>
          <a:stretch>
            <a:fillRect/>
          </a:stretch>
        </p:blipFill>
        <p:spPr>
          <a:xfrm>
            <a:off x="482199" y="1179750"/>
            <a:ext cx="7273351" cy="3697050"/>
          </a:xfrm>
          <a:prstGeom prst="rect">
            <a:avLst/>
          </a:prstGeom>
          <a:noFill/>
          <a:ln w="19050" cap="flat" cmpd="sng">
            <a:solidFill>
              <a:schemeClr val="dk2"/>
            </a:solidFill>
            <a:prstDash val="solid"/>
            <a:round/>
            <a:headEnd type="none" w="med" len="med"/>
            <a:tailEnd type="none" w="med" len="med"/>
          </a:ln>
        </p:spPr>
      </p:pic>
      <p:cxnSp>
        <p:nvCxnSpPr>
          <p:cNvPr id="365" name="Shape 365"/>
          <p:cNvCxnSpPr/>
          <p:nvPr/>
        </p:nvCxnSpPr>
        <p:spPr>
          <a:xfrm>
            <a:off x="4768250" y="2566350"/>
            <a:ext cx="2786100" cy="10800"/>
          </a:xfrm>
          <a:prstGeom prst="straightConnector1">
            <a:avLst/>
          </a:prstGeom>
          <a:noFill/>
          <a:ln w="19050" cap="flat" cmpd="sng">
            <a:solidFill>
              <a:srgbClr val="EF6C00"/>
            </a:solidFill>
            <a:prstDash val="solid"/>
            <a:round/>
            <a:headEnd type="none" w="lg" len="lg"/>
            <a:tailEnd type="none" w="lg" len="lg"/>
          </a:ln>
        </p:spPr>
      </p:cxnSp>
      <p:cxnSp>
        <p:nvCxnSpPr>
          <p:cNvPr id="366" name="Shape 366"/>
          <p:cNvCxnSpPr/>
          <p:nvPr/>
        </p:nvCxnSpPr>
        <p:spPr>
          <a:xfrm rot="10800000" flipH="1">
            <a:off x="528700" y="2901212"/>
            <a:ext cx="7031100" cy="17100"/>
          </a:xfrm>
          <a:prstGeom prst="straightConnector1">
            <a:avLst/>
          </a:prstGeom>
          <a:noFill/>
          <a:ln w="19050" cap="flat" cmpd="sng">
            <a:solidFill>
              <a:srgbClr val="EF6C00"/>
            </a:solidFill>
            <a:prstDash val="solid"/>
            <a:round/>
            <a:headEnd type="none" w="lg" len="lg"/>
            <a:tailEnd type="none" w="lg" len="lg"/>
          </a:ln>
        </p:spPr>
      </p:cxnSp>
      <p:cxnSp>
        <p:nvCxnSpPr>
          <p:cNvPr id="367" name="Shape 367"/>
          <p:cNvCxnSpPr/>
          <p:nvPr/>
        </p:nvCxnSpPr>
        <p:spPr>
          <a:xfrm rot="10800000" flipH="1">
            <a:off x="534150" y="3491875"/>
            <a:ext cx="569700" cy="2400"/>
          </a:xfrm>
          <a:prstGeom prst="straightConnector1">
            <a:avLst/>
          </a:prstGeom>
          <a:noFill/>
          <a:ln w="19050" cap="flat" cmpd="sng">
            <a:solidFill>
              <a:srgbClr val="EF6C00"/>
            </a:solidFill>
            <a:prstDash val="solid"/>
            <a:round/>
            <a:headEnd type="none" w="lg" len="lg"/>
            <a:tailEnd type="none" w="lg" len="lg"/>
          </a:ln>
        </p:spPr>
      </p:cxnSp>
      <p:cxnSp>
        <p:nvCxnSpPr>
          <p:cNvPr id="368" name="Shape 368"/>
          <p:cNvCxnSpPr/>
          <p:nvPr/>
        </p:nvCxnSpPr>
        <p:spPr>
          <a:xfrm rot="10800000" flipH="1">
            <a:off x="603325" y="3242400"/>
            <a:ext cx="7031100" cy="17100"/>
          </a:xfrm>
          <a:prstGeom prst="straightConnector1">
            <a:avLst/>
          </a:prstGeom>
          <a:noFill/>
          <a:ln w="19050" cap="flat" cmpd="sng">
            <a:solidFill>
              <a:srgbClr val="EF6C00"/>
            </a:solidFill>
            <a:prstDash val="solid"/>
            <a:round/>
            <a:headEnd type="none" w="lg" len="lg"/>
            <a:tailEnd type="none" w="lg" len="lg"/>
          </a:ln>
        </p:spPr>
      </p:cxn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Shape 373" descr="Student-centered learning places students in the driver's seat of their educational journey.  Learn More: http://www.dell.com/k12" title="Future Ready Education: Student Centered Learning">
            <a:hlinkClick r:id="rId3"/>
          </p:cNvPr>
          <p:cNvSpPr/>
          <p:nvPr/>
        </p:nvSpPr>
        <p:spPr>
          <a:xfrm>
            <a:off x="152400" y="152400"/>
            <a:ext cx="5628925" cy="4221693"/>
          </a:xfrm>
          <a:prstGeom prst="rect">
            <a:avLst/>
          </a:prstGeom>
          <a:blipFill>
            <a:blip r:embed="rId4">
              <a:alphaModFix/>
            </a:blip>
            <a:stretch>
              <a:fillRect/>
            </a:stretch>
          </a:blipFill>
          <a:ln>
            <a:noFill/>
          </a:ln>
        </p:spPr>
      </p:sp>
      <p:sp>
        <p:nvSpPr>
          <p:cNvPr id="374" name="Shape 374"/>
          <p:cNvSpPr txBox="1"/>
          <p:nvPr/>
        </p:nvSpPr>
        <p:spPr>
          <a:xfrm>
            <a:off x="5845600" y="152400"/>
            <a:ext cx="3147900" cy="1769400"/>
          </a:xfrm>
          <a:prstGeom prst="rect">
            <a:avLst/>
          </a:prstGeom>
          <a:noFill/>
          <a:ln>
            <a:noFill/>
          </a:ln>
        </p:spPr>
        <p:txBody>
          <a:bodyPr lIns="91425" tIns="91425" rIns="91425" bIns="91425" anchor="t" anchorCtr="0">
            <a:noAutofit/>
          </a:bodyPr>
          <a:lstStyle/>
          <a:p>
            <a:pPr lvl="0" rtl="0">
              <a:spcBef>
                <a:spcPts val="0"/>
              </a:spcBef>
              <a:buNone/>
            </a:pPr>
            <a:r>
              <a:rPr lang="en" sz="3600" b="1">
                <a:solidFill>
                  <a:schemeClr val="accent1"/>
                </a:solidFill>
                <a:latin typeface="PT Sans Narrow"/>
                <a:ea typeface="PT Sans Narrow"/>
                <a:cs typeface="PT Sans Narrow"/>
                <a:sym typeface="PT Sans Narrow"/>
              </a:rPr>
              <a:t>Dell is creating </a:t>
            </a:r>
            <a:r>
              <a:rPr lang="en" sz="3600" b="1" u="sng">
                <a:solidFill>
                  <a:schemeClr val="hlink"/>
                </a:solidFill>
                <a:latin typeface="PT Sans Narrow"/>
                <a:ea typeface="PT Sans Narrow"/>
                <a:cs typeface="PT Sans Narrow"/>
                <a:sym typeface="PT Sans Narrow"/>
                <a:hlinkClick r:id="rId5"/>
              </a:rPr>
              <a:t>personalized learning</a:t>
            </a:r>
            <a:r>
              <a:rPr lang="en" sz="3600" b="1">
                <a:solidFill>
                  <a:schemeClr val="accent1"/>
                </a:solidFill>
                <a:latin typeface="PT Sans Narrow"/>
                <a:ea typeface="PT Sans Narrow"/>
                <a:cs typeface="PT Sans Narrow"/>
                <a:sym typeface="PT Sans Narrow"/>
              </a:rPr>
              <a:t> options.</a:t>
            </a:r>
          </a:p>
        </p:txBody>
      </p:sp>
      <p:sp>
        <p:nvSpPr>
          <p:cNvPr id="375" name="Shape 375"/>
          <p:cNvSpPr txBox="1"/>
          <p:nvPr/>
        </p:nvSpPr>
        <p:spPr>
          <a:xfrm>
            <a:off x="5647600" y="3205750"/>
            <a:ext cx="3543900" cy="1769400"/>
          </a:xfrm>
          <a:prstGeom prst="rect">
            <a:avLst/>
          </a:prstGeom>
          <a:noFill/>
          <a:ln>
            <a:noFill/>
          </a:ln>
        </p:spPr>
        <p:txBody>
          <a:bodyPr lIns="91425" tIns="91425" rIns="91425" bIns="91425" anchor="t" anchorCtr="0">
            <a:noAutofit/>
          </a:bodyPr>
          <a:lstStyle/>
          <a:p>
            <a:pPr lvl="0" algn="ctr" rtl="0">
              <a:spcBef>
                <a:spcPts val="0"/>
              </a:spcBef>
              <a:buNone/>
            </a:pPr>
            <a:r>
              <a:rPr lang="en" sz="3600" b="1">
                <a:solidFill>
                  <a:schemeClr val="accent1"/>
                </a:solidFill>
                <a:latin typeface="PT Sans Narrow"/>
                <a:ea typeface="PT Sans Narrow"/>
                <a:cs typeface="PT Sans Narrow"/>
                <a:sym typeface="PT Sans Narrow"/>
              </a:rPr>
              <a:t>One of Dell’s major clients is the NSA.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pic>
        <p:nvPicPr>
          <p:cNvPr id="380" name="Shape 380" descr="Sesame Credit.jpg">
            <a:hlinkClick r:id="rId3"/>
          </p:cNvPr>
          <p:cNvPicPr preferRelativeResize="0"/>
          <p:nvPr/>
        </p:nvPicPr>
        <p:blipFill>
          <a:blip r:embed="rId4">
            <a:alphaModFix/>
          </a:blip>
          <a:stretch>
            <a:fillRect/>
          </a:stretch>
        </p:blipFill>
        <p:spPr>
          <a:xfrm>
            <a:off x="152400" y="152400"/>
            <a:ext cx="5131712" cy="4838698"/>
          </a:xfrm>
          <a:prstGeom prst="rect">
            <a:avLst/>
          </a:prstGeom>
          <a:noFill/>
          <a:ln>
            <a:noFill/>
          </a:ln>
        </p:spPr>
      </p:pic>
      <p:pic>
        <p:nvPicPr>
          <p:cNvPr id="381" name="Shape 381" descr="Atlantic DNC.jpg">
            <a:hlinkClick r:id="rId5"/>
          </p:cNvPr>
          <p:cNvPicPr preferRelativeResize="0"/>
          <p:nvPr/>
        </p:nvPicPr>
        <p:blipFill>
          <a:blip r:embed="rId6">
            <a:alphaModFix/>
          </a:blip>
          <a:stretch>
            <a:fillRect/>
          </a:stretch>
        </p:blipFill>
        <p:spPr>
          <a:xfrm>
            <a:off x="5376699" y="1378449"/>
            <a:ext cx="3367424" cy="3541398"/>
          </a:xfrm>
          <a:prstGeom prst="rect">
            <a:avLst/>
          </a:prstGeom>
          <a:noFill/>
          <a:ln>
            <a:noFill/>
          </a:ln>
        </p:spPr>
      </p:pic>
      <p:sp>
        <p:nvSpPr>
          <p:cNvPr id="382" name="Shape 382"/>
          <p:cNvSpPr txBox="1"/>
          <p:nvPr/>
        </p:nvSpPr>
        <p:spPr>
          <a:xfrm>
            <a:off x="5744125" y="234700"/>
            <a:ext cx="3000000" cy="897000"/>
          </a:xfrm>
          <a:prstGeom prst="rect">
            <a:avLst/>
          </a:prstGeom>
          <a:noFill/>
          <a:ln>
            <a:noFill/>
          </a:ln>
        </p:spPr>
        <p:txBody>
          <a:bodyPr lIns="91425" tIns="91425" rIns="91425" bIns="91425" anchor="t" anchorCtr="0">
            <a:noAutofit/>
          </a:bodyPr>
          <a:lstStyle/>
          <a:p>
            <a:pPr lvl="0" rtl="0">
              <a:spcBef>
                <a:spcPts val="0"/>
              </a:spcBef>
              <a:buNone/>
            </a:pPr>
            <a:r>
              <a:rPr lang="en" sz="3600" b="1" u="sng">
                <a:solidFill>
                  <a:schemeClr val="hlink"/>
                </a:solidFill>
                <a:latin typeface="PT Sans Narrow"/>
                <a:ea typeface="PT Sans Narrow"/>
                <a:cs typeface="PT Sans Narrow"/>
                <a:sym typeface="PT Sans Narrow"/>
                <a:hlinkClick r:id="rId7"/>
              </a:rPr>
              <a:t>Sesame Credit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Shape 387"/>
          <p:cNvSpPr txBox="1">
            <a:spLocks noGrp="1"/>
          </p:cNvSpPr>
          <p:nvPr>
            <p:ph type="title"/>
          </p:nvPr>
        </p:nvSpPr>
        <p:spPr>
          <a:xfrm>
            <a:off x="265500" y="68775"/>
            <a:ext cx="4045200" cy="722400"/>
          </a:xfrm>
          <a:prstGeom prst="rect">
            <a:avLst/>
          </a:prstGeom>
        </p:spPr>
        <p:txBody>
          <a:bodyPr lIns="91425" tIns="91425" rIns="91425" bIns="91425" anchor="b" anchorCtr="0">
            <a:noAutofit/>
          </a:bodyPr>
          <a:lstStyle/>
          <a:p>
            <a:pPr lvl="0">
              <a:spcBef>
                <a:spcPts val="0"/>
              </a:spcBef>
              <a:buNone/>
            </a:pPr>
            <a:r>
              <a:rPr lang="en" sz="3600"/>
              <a:t>Online Learning</a:t>
            </a:r>
          </a:p>
        </p:txBody>
      </p:sp>
      <p:sp>
        <p:nvSpPr>
          <p:cNvPr id="388" name="Shape 388"/>
          <p:cNvSpPr txBox="1">
            <a:spLocks noGrp="1"/>
          </p:cNvSpPr>
          <p:nvPr>
            <p:ph type="subTitle" idx="1"/>
          </p:nvPr>
        </p:nvSpPr>
        <p:spPr>
          <a:xfrm>
            <a:off x="265500" y="613800"/>
            <a:ext cx="4045200" cy="492000"/>
          </a:xfrm>
          <a:prstGeom prst="rect">
            <a:avLst/>
          </a:prstGeom>
        </p:spPr>
        <p:txBody>
          <a:bodyPr lIns="91425" tIns="91425" rIns="91425" bIns="91425" anchor="t" anchorCtr="0">
            <a:noAutofit/>
          </a:bodyPr>
          <a:lstStyle/>
          <a:p>
            <a:pPr lvl="0">
              <a:spcBef>
                <a:spcPts val="0"/>
              </a:spcBef>
              <a:buNone/>
            </a:pPr>
            <a:r>
              <a:rPr lang="en" dirty="0">
                <a:latin typeface="PT Sans Narrow" charset="-52"/>
                <a:ea typeface="PT Sans Narrow" charset="-52"/>
                <a:cs typeface="PT Sans Narrow" charset="-52"/>
                <a:sym typeface="PT Sans Narrow"/>
              </a:rPr>
              <a:t>Stealth Data Collection Platform</a:t>
            </a:r>
          </a:p>
          <a:p>
            <a:pPr lvl="0">
              <a:spcBef>
                <a:spcPts val="0"/>
              </a:spcBef>
              <a:buNone/>
            </a:pPr>
            <a:endParaRPr dirty="0"/>
          </a:p>
          <a:p>
            <a:pPr lvl="0">
              <a:spcBef>
                <a:spcPts val="0"/>
              </a:spcBef>
              <a:buNone/>
            </a:pPr>
            <a:endParaRPr dirty="0"/>
          </a:p>
        </p:txBody>
      </p:sp>
      <p:pic>
        <p:nvPicPr>
          <p:cNvPr id="389" name="Shape 389" descr="Education Data.jpg"/>
          <p:cNvPicPr preferRelativeResize="0"/>
          <p:nvPr/>
        </p:nvPicPr>
        <p:blipFill>
          <a:blip r:embed="rId3">
            <a:alphaModFix/>
          </a:blip>
          <a:stretch>
            <a:fillRect/>
          </a:stretch>
        </p:blipFill>
        <p:spPr>
          <a:xfrm>
            <a:off x="5005078" y="1039675"/>
            <a:ext cx="3794049" cy="2829474"/>
          </a:xfrm>
          <a:prstGeom prst="rect">
            <a:avLst/>
          </a:prstGeom>
          <a:noFill/>
          <a:ln>
            <a:noFill/>
          </a:ln>
        </p:spPr>
      </p:pic>
      <p:sp>
        <p:nvSpPr>
          <p:cNvPr id="390" name="Shape 390"/>
          <p:cNvSpPr txBox="1"/>
          <p:nvPr/>
        </p:nvSpPr>
        <p:spPr>
          <a:xfrm>
            <a:off x="177750" y="1232411"/>
            <a:ext cx="4308600" cy="3964800"/>
          </a:xfrm>
          <a:prstGeom prst="rect">
            <a:avLst/>
          </a:prstGeom>
          <a:noFill/>
          <a:ln>
            <a:noFill/>
          </a:ln>
        </p:spPr>
        <p:txBody>
          <a:bodyPr lIns="91425" tIns="91425" rIns="91425" bIns="91425" anchor="t" anchorCtr="0">
            <a:noAutofit/>
          </a:bodyPr>
          <a:lstStyle/>
          <a:p>
            <a:pPr lvl="0" rtl="0">
              <a:spcBef>
                <a:spcPts val="0"/>
              </a:spcBef>
              <a:buNone/>
            </a:pPr>
            <a:r>
              <a:rPr lang="en" sz="1600" dirty="0">
                <a:solidFill>
                  <a:schemeClr val="dk2"/>
                </a:solidFill>
                <a:latin typeface="+mn-lt"/>
                <a:ea typeface="Open Sans"/>
                <a:cs typeface="Open Sans"/>
                <a:sym typeface="Open Sans"/>
              </a:rPr>
              <a:t>When is your child’s data </a:t>
            </a:r>
            <a:r>
              <a:rPr lang="en" sz="1600" dirty="0" smtClean="0">
                <a:solidFill>
                  <a:schemeClr val="dk2"/>
                </a:solidFill>
                <a:latin typeface="+mn-lt"/>
                <a:ea typeface="Open Sans"/>
                <a:cs typeface="Open Sans"/>
                <a:sym typeface="Open Sans"/>
              </a:rPr>
              <a:t>being </a:t>
            </a:r>
            <a:r>
              <a:rPr lang="en" sz="1600" dirty="0">
                <a:solidFill>
                  <a:schemeClr val="dk2"/>
                </a:solidFill>
                <a:latin typeface="+mn-lt"/>
                <a:ea typeface="Open Sans"/>
                <a:cs typeface="Open Sans"/>
                <a:sym typeface="Open Sans"/>
              </a:rPr>
              <a:t>collected?</a:t>
            </a:r>
          </a:p>
          <a:p>
            <a:pPr lvl="0" rtl="0">
              <a:spcBef>
                <a:spcPts val="0"/>
              </a:spcBef>
              <a:buNone/>
            </a:pPr>
            <a:endParaRPr sz="700" dirty="0">
              <a:solidFill>
                <a:schemeClr val="dk2"/>
              </a:solidFill>
              <a:latin typeface="+mn-lt"/>
              <a:ea typeface="Open Sans"/>
              <a:cs typeface="Open Sans"/>
              <a:sym typeface="Open Sans"/>
            </a:endParaRPr>
          </a:p>
          <a:p>
            <a:pPr lvl="0" rtl="0">
              <a:spcBef>
                <a:spcPts val="0"/>
              </a:spcBef>
              <a:buNone/>
            </a:pPr>
            <a:r>
              <a:rPr lang="en" sz="1600" dirty="0">
                <a:solidFill>
                  <a:schemeClr val="dk2"/>
                </a:solidFill>
                <a:latin typeface="+mn-lt"/>
                <a:ea typeface="Open Sans"/>
                <a:cs typeface="Open Sans"/>
                <a:sym typeface="Open Sans"/>
              </a:rPr>
              <a:t>Do </a:t>
            </a:r>
            <a:r>
              <a:rPr lang="en-US" sz="1600" dirty="0" smtClean="0">
                <a:solidFill>
                  <a:schemeClr val="dk2"/>
                </a:solidFill>
                <a:latin typeface="+mn-lt"/>
                <a:ea typeface="Open Sans"/>
                <a:cs typeface="Open Sans"/>
                <a:sym typeface="Open Sans"/>
              </a:rPr>
              <a:t>you</a:t>
            </a:r>
            <a:r>
              <a:rPr lang="en" sz="1600" dirty="0" smtClean="0">
                <a:solidFill>
                  <a:schemeClr val="dk2"/>
                </a:solidFill>
                <a:latin typeface="+mn-lt"/>
                <a:ea typeface="Open Sans"/>
                <a:cs typeface="Open Sans"/>
                <a:sym typeface="Open Sans"/>
              </a:rPr>
              <a:t> </a:t>
            </a:r>
            <a:r>
              <a:rPr lang="en" sz="1600" dirty="0">
                <a:solidFill>
                  <a:schemeClr val="dk2"/>
                </a:solidFill>
                <a:latin typeface="+mn-lt"/>
                <a:ea typeface="Open Sans"/>
                <a:cs typeface="Open Sans"/>
                <a:sym typeface="Open Sans"/>
              </a:rPr>
              <a:t>know it is being collected?</a:t>
            </a:r>
          </a:p>
          <a:p>
            <a:pPr lvl="0" rtl="0">
              <a:spcBef>
                <a:spcPts val="0"/>
              </a:spcBef>
              <a:buNone/>
            </a:pPr>
            <a:endParaRPr sz="900" dirty="0">
              <a:solidFill>
                <a:schemeClr val="dk2"/>
              </a:solidFill>
              <a:latin typeface="+mn-lt"/>
              <a:ea typeface="Open Sans"/>
              <a:cs typeface="Open Sans"/>
              <a:sym typeface="Open Sans"/>
            </a:endParaRPr>
          </a:p>
          <a:p>
            <a:pPr lvl="0" rtl="0">
              <a:spcBef>
                <a:spcPts val="0"/>
              </a:spcBef>
              <a:buNone/>
            </a:pPr>
            <a:r>
              <a:rPr lang="en" sz="1600" dirty="0">
                <a:solidFill>
                  <a:schemeClr val="dk2"/>
                </a:solidFill>
                <a:latin typeface="+mn-lt"/>
                <a:ea typeface="Open Sans"/>
                <a:cs typeface="Open Sans"/>
                <a:sym typeface="Open Sans"/>
              </a:rPr>
              <a:t>What data </a:t>
            </a:r>
            <a:r>
              <a:rPr lang="en-US" sz="1600" dirty="0" smtClean="0">
                <a:solidFill>
                  <a:schemeClr val="dk2"/>
                </a:solidFill>
                <a:latin typeface="+mn-lt"/>
                <a:ea typeface="Open Sans"/>
                <a:cs typeface="Open Sans"/>
                <a:sym typeface="Open Sans"/>
              </a:rPr>
              <a:t>are</a:t>
            </a:r>
            <a:r>
              <a:rPr lang="en" sz="1600" dirty="0" smtClean="0">
                <a:solidFill>
                  <a:schemeClr val="dk2"/>
                </a:solidFill>
                <a:latin typeface="+mn-lt"/>
                <a:ea typeface="Open Sans"/>
                <a:cs typeface="Open Sans"/>
                <a:sym typeface="Open Sans"/>
              </a:rPr>
              <a:t> </a:t>
            </a:r>
            <a:r>
              <a:rPr lang="en" sz="1600" dirty="0">
                <a:solidFill>
                  <a:schemeClr val="dk2"/>
                </a:solidFill>
                <a:latin typeface="+mn-lt"/>
                <a:ea typeface="Open Sans"/>
                <a:cs typeface="Open Sans"/>
                <a:sym typeface="Open Sans"/>
              </a:rPr>
              <a:t>being collected?</a:t>
            </a:r>
          </a:p>
          <a:p>
            <a:pPr lvl="0" rtl="0">
              <a:spcBef>
                <a:spcPts val="0"/>
              </a:spcBef>
              <a:buNone/>
            </a:pPr>
            <a:endParaRPr sz="900" dirty="0">
              <a:solidFill>
                <a:schemeClr val="dk2"/>
              </a:solidFill>
              <a:latin typeface="+mn-lt"/>
              <a:ea typeface="Open Sans"/>
              <a:cs typeface="Open Sans"/>
              <a:sym typeface="Open Sans"/>
            </a:endParaRPr>
          </a:p>
          <a:p>
            <a:pPr lvl="0" rtl="0">
              <a:spcBef>
                <a:spcPts val="0"/>
              </a:spcBef>
              <a:buNone/>
            </a:pPr>
            <a:r>
              <a:rPr lang="en" sz="1600" dirty="0">
                <a:solidFill>
                  <a:schemeClr val="dk2"/>
                </a:solidFill>
                <a:latin typeface="+mn-lt"/>
                <a:ea typeface="Open Sans"/>
                <a:cs typeface="Open Sans"/>
                <a:sym typeface="Open Sans"/>
              </a:rPr>
              <a:t>How </a:t>
            </a:r>
            <a:r>
              <a:rPr lang="en-US" sz="1600" dirty="0" smtClean="0">
                <a:solidFill>
                  <a:schemeClr val="dk2"/>
                </a:solidFill>
                <a:latin typeface="+mn-lt"/>
                <a:ea typeface="Open Sans"/>
                <a:cs typeface="Open Sans"/>
                <a:sym typeface="Open Sans"/>
              </a:rPr>
              <a:t>are data</a:t>
            </a:r>
            <a:r>
              <a:rPr lang="en" sz="1600" dirty="0" smtClean="0">
                <a:solidFill>
                  <a:schemeClr val="dk2"/>
                </a:solidFill>
                <a:latin typeface="+mn-lt"/>
                <a:ea typeface="Open Sans"/>
                <a:cs typeface="Open Sans"/>
                <a:sym typeface="Open Sans"/>
              </a:rPr>
              <a:t> </a:t>
            </a:r>
            <a:r>
              <a:rPr lang="en" sz="1600" dirty="0">
                <a:solidFill>
                  <a:schemeClr val="dk2"/>
                </a:solidFill>
                <a:latin typeface="+mn-lt"/>
                <a:ea typeface="Open Sans"/>
                <a:cs typeface="Open Sans"/>
                <a:sym typeface="Open Sans"/>
              </a:rPr>
              <a:t>being used?</a:t>
            </a:r>
          </a:p>
          <a:p>
            <a:pPr lvl="0" rtl="0">
              <a:spcBef>
                <a:spcPts val="0"/>
              </a:spcBef>
              <a:buNone/>
            </a:pPr>
            <a:endParaRPr sz="900" dirty="0">
              <a:solidFill>
                <a:schemeClr val="dk2"/>
              </a:solidFill>
              <a:latin typeface="+mn-lt"/>
              <a:ea typeface="Open Sans"/>
              <a:cs typeface="Open Sans"/>
              <a:sym typeface="Open Sans"/>
            </a:endParaRPr>
          </a:p>
          <a:p>
            <a:pPr lvl="0" rtl="0">
              <a:spcBef>
                <a:spcPts val="0"/>
              </a:spcBef>
              <a:buNone/>
            </a:pPr>
            <a:r>
              <a:rPr lang="en" sz="1600" dirty="0">
                <a:solidFill>
                  <a:schemeClr val="dk2"/>
                </a:solidFill>
                <a:latin typeface="+mn-lt"/>
                <a:ea typeface="Open Sans"/>
                <a:cs typeface="Open Sans"/>
                <a:sym typeface="Open Sans"/>
              </a:rPr>
              <a:t>Could your child’s data limit their opportunities?</a:t>
            </a:r>
          </a:p>
          <a:p>
            <a:pPr lvl="0" rtl="0">
              <a:spcBef>
                <a:spcPts val="0"/>
              </a:spcBef>
              <a:buNone/>
            </a:pPr>
            <a:endParaRPr sz="900" dirty="0">
              <a:solidFill>
                <a:schemeClr val="dk2"/>
              </a:solidFill>
              <a:latin typeface="+mn-lt"/>
              <a:ea typeface="Open Sans"/>
              <a:cs typeface="Open Sans"/>
              <a:sym typeface="Open Sans"/>
            </a:endParaRPr>
          </a:p>
          <a:p>
            <a:pPr lvl="0" rtl="0">
              <a:spcBef>
                <a:spcPts val="0"/>
              </a:spcBef>
              <a:buNone/>
            </a:pPr>
            <a:r>
              <a:rPr lang="en" sz="1600" dirty="0">
                <a:solidFill>
                  <a:schemeClr val="dk2"/>
                </a:solidFill>
                <a:latin typeface="+mn-lt"/>
                <a:ea typeface="Open Sans"/>
                <a:cs typeface="Open Sans"/>
                <a:sym typeface="Open Sans"/>
              </a:rPr>
              <a:t>Do you know how your child’s data can be disposed of?</a:t>
            </a:r>
          </a:p>
          <a:p>
            <a:pPr lvl="0" rtl="0">
              <a:spcBef>
                <a:spcPts val="0"/>
              </a:spcBef>
              <a:buNone/>
            </a:pPr>
            <a:endParaRPr sz="700" dirty="0">
              <a:solidFill>
                <a:schemeClr val="dk2"/>
              </a:solidFill>
              <a:latin typeface="+mn-lt"/>
              <a:ea typeface="Open Sans"/>
              <a:cs typeface="Open Sans"/>
              <a:sym typeface="Open Sans"/>
            </a:endParaRPr>
          </a:p>
          <a:p>
            <a:pPr lvl="0" rtl="0">
              <a:spcBef>
                <a:spcPts val="0"/>
              </a:spcBef>
              <a:buNone/>
            </a:pPr>
            <a:r>
              <a:rPr lang="en" sz="1600" dirty="0">
                <a:solidFill>
                  <a:schemeClr val="dk2"/>
                </a:solidFill>
                <a:latin typeface="+mn-lt"/>
                <a:ea typeface="Open Sans"/>
                <a:cs typeface="Open Sans"/>
                <a:sym typeface="Open Sans"/>
              </a:rPr>
              <a:t>Who controls the data? To what end?</a:t>
            </a:r>
          </a:p>
          <a:p>
            <a:pPr lvl="0" rtl="0">
              <a:spcBef>
                <a:spcPts val="0"/>
              </a:spcBef>
              <a:buNone/>
            </a:pPr>
            <a:endParaRPr sz="1200" dirty="0">
              <a:solidFill>
                <a:schemeClr val="dk2"/>
              </a:solidFill>
              <a:latin typeface="+mn-lt"/>
              <a:ea typeface="Open Sans"/>
              <a:cs typeface="Open Sans"/>
              <a:sym typeface="Open San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Shape 395"/>
          <p:cNvSpPr txBox="1">
            <a:spLocks noGrp="1"/>
          </p:cNvSpPr>
          <p:nvPr>
            <p:ph type="title"/>
          </p:nvPr>
        </p:nvSpPr>
        <p:spPr>
          <a:xfrm>
            <a:off x="311700" y="445025"/>
            <a:ext cx="8520600" cy="707400"/>
          </a:xfrm>
          <a:prstGeom prst="rect">
            <a:avLst/>
          </a:prstGeom>
        </p:spPr>
        <p:txBody>
          <a:bodyPr lIns="91425" tIns="91425" rIns="91425" bIns="91425" anchor="t" anchorCtr="0">
            <a:noAutofit/>
          </a:bodyPr>
          <a:lstStyle/>
          <a:p>
            <a:pPr lvl="0" algn="ctr">
              <a:spcBef>
                <a:spcPts val="0"/>
              </a:spcBef>
              <a:buNone/>
            </a:pPr>
            <a:r>
              <a:rPr lang="en"/>
              <a:t>Data-Driven Education</a:t>
            </a:r>
          </a:p>
        </p:txBody>
      </p:sp>
      <p:sp>
        <p:nvSpPr>
          <p:cNvPr id="396" name="Shape 396"/>
          <p:cNvSpPr/>
          <p:nvPr/>
        </p:nvSpPr>
        <p:spPr>
          <a:xfrm>
            <a:off x="339050" y="1585850"/>
            <a:ext cx="3098700" cy="2952600"/>
          </a:xfrm>
          <a:prstGeom prst="rect">
            <a:avLst/>
          </a:prstGeom>
          <a:solidFill>
            <a:schemeClr val="dk1"/>
          </a:solidFill>
          <a:ln>
            <a:noFill/>
          </a:ln>
        </p:spPr>
        <p:txBody>
          <a:bodyPr lIns="91425" tIns="91425" rIns="91425" bIns="91425" anchor="ctr" anchorCtr="0">
            <a:noAutofit/>
          </a:bodyPr>
          <a:lstStyle/>
          <a:p>
            <a:pPr lvl="0">
              <a:spcBef>
                <a:spcPts val="0"/>
              </a:spcBef>
              <a:buNone/>
            </a:pPr>
            <a:endParaRPr/>
          </a:p>
        </p:txBody>
      </p:sp>
      <p:sp>
        <p:nvSpPr>
          <p:cNvPr id="397" name="Shape 397"/>
          <p:cNvSpPr txBox="1"/>
          <p:nvPr/>
        </p:nvSpPr>
        <p:spPr>
          <a:xfrm>
            <a:off x="365150" y="1585850"/>
            <a:ext cx="3046500" cy="2952600"/>
          </a:xfrm>
          <a:prstGeom prst="rect">
            <a:avLst/>
          </a:prstGeom>
          <a:noFill/>
          <a:ln>
            <a:noFill/>
          </a:ln>
        </p:spPr>
        <p:txBody>
          <a:bodyPr lIns="91425" tIns="91425" rIns="91425" bIns="91425" anchor="t" anchorCtr="0">
            <a:noAutofit/>
          </a:bodyPr>
          <a:lstStyle/>
          <a:p>
            <a:pPr lvl="0" algn="ctr" rtl="0">
              <a:spcBef>
                <a:spcPts val="0"/>
              </a:spcBef>
              <a:buNone/>
            </a:pPr>
            <a:r>
              <a:rPr lang="en" sz="1800" b="1" dirty="0">
                <a:solidFill>
                  <a:srgbClr val="EF6C00"/>
                </a:solidFill>
                <a:latin typeface="+mn-lt"/>
                <a:ea typeface="Open Sans"/>
                <a:cs typeface="Open Sans"/>
                <a:sym typeface="Open Sans"/>
              </a:rPr>
              <a:t>Personally Identifiable </a:t>
            </a:r>
            <a:r>
              <a:rPr lang="en" sz="1800" b="1" dirty="0" smtClean="0">
                <a:solidFill>
                  <a:srgbClr val="EF6C00"/>
                </a:solidFill>
                <a:latin typeface="+mn-lt"/>
                <a:ea typeface="Open Sans"/>
                <a:cs typeface="Open Sans"/>
                <a:sym typeface="Open Sans"/>
              </a:rPr>
              <a:t>Information</a:t>
            </a:r>
            <a:r>
              <a:rPr lang="en-US" sz="1800" b="1" dirty="0" smtClean="0">
                <a:solidFill>
                  <a:srgbClr val="EF6C00"/>
                </a:solidFill>
                <a:latin typeface="+mn-lt"/>
                <a:ea typeface="Open Sans"/>
                <a:cs typeface="Open Sans"/>
                <a:sym typeface="Open Sans"/>
              </a:rPr>
              <a:t> (PII)</a:t>
            </a:r>
            <a:endParaRPr lang="en" sz="1800" b="1" dirty="0">
              <a:solidFill>
                <a:srgbClr val="EF6C00"/>
              </a:solidFill>
              <a:latin typeface="+mn-lt"/>
              <a:ea typeface="Open Sans"/>
              <a:cs typeface="Open Sans"/>
              <a:sym typeface="Open Sans"/>
            </a:endParaRPr>
          </a:p>
          <a:p>
            <a:pPr lvl="0" algn="ctr" rtl="0">
              <a:spcBef>
                <a:spcPts val="0"/>
              </a:spcBef>
              <a:buNone/>
            </a:pPr>
            <a:endParaRPr sz="1800" b="1" dirty="0">
              <a:solidFill>
                <a:srgbClr val="EF6C00"/>
              </a:solidFill>
              <a:latin typeface="+mn-lt"/>
              <a:ea typeface="Open Sans"/>
              <a:cs typeface="Open Sans"/>
              <a:sym typeface="Open Sans"/>
            </a:endParaRPr>
          </a:p>
          <a:p>
            <a:pPr lvl="0" algn="ctr" rtl="0">
              <a:spcBef>
                <a:spcPts val="0"/>
              </a:spcBef>
              <a:buNone/>
            </a:pPr>
            <a:r>
              <a:rPr lang="en" b="1" dirty="0">
                <a:solidFill>
                  <a:schemeClr val="bg2">
                    <a:lumMod val="50000"/>
                  </a:schemeClr>
                </a:solidFill>
                <a:latin typeface="+mn-lt"/>
                <a:ea typeface="Open Sans"/>
                <a:cs typeface="Open Sans"/>
                <a:sym typeface="Open Sans"/>
              </a:rPr>
              <a:t>Information that directly identifies an individual or that can be used to identify, contact, or locate specific individuals in conjunction with other data sets</a:t>
            </a:r>
          </a:p>
        </p:txBody>
      </p:sp>
      <p:sp>
        <p:nvSpPr>
          <p:cNvPr id="398" name="Shape 398"/>
          <p:cNvSpPr txBox="1"/>
          <p:nvPr/>
        </p:nvSpPr>
        <p:spPr>
          <a:xfrm>
            <a:off x="5657432" y="1487375"/>
            <a:ext cx="3046500" cy="2952600"/>
          </a:xfrm>
          <a:prstGeom prst="rect">
            <a:avLst/>
          </a:prstGeom>
          <a:solidFill>
            <a:schemeClr val="dk1"/>
          </a:solidFill>
          <a:ln>
            <a:noFill/>
          </a:ln>
        </p:spPr>
        <p:txBody>
          <a:bodyPr lIns="91425" tIns="91425" rIns="91425" bIns="91425" anchor="t" anchorCtr="0">
            <a:noAutofit/>
          </a:bodyPr>
          <a:lstStyle/>
          <a:p>
            <a:pPr lvl="0" algn="ctr" rtl="0">
              <a:spcBef>
                <a:spcPts val="0"/>
              </a:spcBef>
              <a:buNone/>
            </a:pPr>
            <a:r>
              <a:rPr lang="en" sz="1800" b="1" dirty="0">
                <a:solidFill>
                  <a:srgbClr val="EF6C00"/>
                </a:solidFill>
                <a:latin typeface="+mn-lt"/>
                <a:ea typeface="Open Sans"/>
                <a:cs typeface="Open Sans"/>
                <a:sym typeface="Open Sans"/>
              </a:rPr>
              <a:t>Metadata</a:t>
            </a:r>
          </a:p>
          <a:p>
            <a:pPr lvl="0" algn="ctr" rtl="0">
              <a:spcBef>
                <a:spcPts val="0"/>
              </a:spcBef>
              <a:buNone/>
            </a:pPr>
            <a:r>
              <a:rPr lang="en" sz="1800" b="1" dirty="0">
                <a:solidFill>
                  <a:srgbClr val="EF6C00"/>
                </a:solidFill>
                <a:latin typeface="+mn-lt"/>
                <a:ea typeface="Open Sans"/>
                <a:cs typeface="Open Sans"/>
                <a:sym typeface="Open Sans"/>
              </a:rPr>
              <a:t>Data About Data</a:t>
            </a:r>
          </a:p>
          <a:p>
            <a:pPr lvl="0" algn="ctr" rtl="0">
              <a:spcBef>
                <a:spcPts val="0"/>
              </a:spcBef>
              <a:buNone/>
            </a:pPr>
            <a:r>
              <a:rPr lang="en" sz="1800" b="1" dirty="0">
                <a:solidFill>
                  <a:srgbClr val="EF6C00"/>
                </a:solidFill>
                <a:latin typeface="+mn-lt"/>
                <a:ea typeface="Open Sans"/>
                <a:cs typeface="Open Sans"/>
                <a:sym typeface="Open Sans"/>
              </a:rPr>
              <a:t>Open Education Objects</a:t>
            </a:r>
          </a:p>
          <a:p>
            <a:pPr lvl="0" algn="ctr" rtl="0">
              <a:spcBef>
                <a:spcPts val="0"/>
              </a:spcBef>
              <a:buNone/>
            </a:pPr>
            <a:endParaRPr b="1" dirty="0">
              <a:solidFill>
                <a:schemeClr val="lt1"/>
              </a:solidFill>
              <a:latin typeface="+mn-lt"/>
              <a:ea typeface="Open Sans"/>
              <a:cs typeface="Open Sans"/>
              <a:sym typeface="Open Sans"/>
            </a:endParaRPr>
          </a:p>
          <a:p>
            <a:pPr lvl="0" algn="ctr" rtl="0">
              <a:spcBef>
                <a:spcPts val="0"/>
              </a:spcBef>
              <a:buNone/>
            </a:pPr>
            <a:r>
              <a:rPr lang="en" b="1" dirty="0">
                <a:solidFill>
                  <a:schemeClr val="bg2">
                    <a:lumMod val="50000"/>
                  </a:schemeClr>
                </a:solidFill>
                <a:latin typeface="+mn-lt"/>
                <a:ea typeface="Open Sans"/>
                <a:cs typeface="Open Sans"/>
                <a:sym typeface="Open Sans"/>
              </a:rPr>
              <a:t>How was it created?</a:t>
            </a:r>
          </a:p>
          <a:p>
            <a:pPr lvl="0" algn="ctr" rtl="0">
              <a:spcBef>
                <a:spcPts val="0"/>
              </a:spcBef>
              <a:buNone/>
            </a:pPr>
            <a:r>
              <a:rPr lang="en" b="1" dirty="0">
                <a:solidFill>
                  <a:schemeClr val="bg2">
                    <a:lumMod val="50000"/>
                  </a:schemeClr>
                </a:solidFill>
                <a:latin typeface="+mn-lt"/>
                <a:ea typeface="Open Sans"/>
                <a:cs typeface="Open Sans"/>
                <a:sym typeface="Open Sans"/>
              </a:rPr>
              <a:t>How is it used?</a:t>
            </a:r>
          </a:p>
          <a:p>
            <a:pPr lvl="0" algn="ctr" rtl="0">
              <a:spcBef>
                <a:spcPts val="0"/>
              </a:spcBef>
              <a:buNone/>
            </a:pPr>
            <a:r>
              <a:rPr lang="en" b="1" dirty="0">
                <a:solidFill>
                  <a:schemeClr val="bg2">
                    <a:lumMod val="50000"/>
                  </a:schemeClr>
                </a:solidFill>
                <a:latin typeface="+mn-lt"/>
                <a:ea typeface="Open Sans"/>
                <a:cs typeface="Open Sans"/>
                <a:sym typeface="Open Sans"/>
              </a:rPr>
              <a:t>Who is the author?</a:t>
            </a:r>
          </a:p>
          <a:p>
            <a:pPr lvl="0" algn="ctr" rtl="0">
              <a:spcBef>
                <a:spcPts val="0"/>
              </a:spcBef>
              <a:buNone/>
            </a:pPr>
            <a:r>
              <a:rPr lang="en" b="1" dirty="0">
                <a:solidFill>
                  <a:schemeClr val="bg2">
                    <a:lumMod val="50000"/>
                  </a:schemeClr>
                </a:solidFill>
                <a:latin typeface="+mn-lt"/>
                <a:ea typeface="Open Sans"/>
                <a:cs typeface="Open Sans"/>
                <a:sym typeface="Open Sans"/>
              </a:rPr>
              <a:t>When was it created?</a:t>
            </a:r>
          </a:p>
          <a:p>
            <a:pPr lvl="0" algn="ctr" rtl="0">
              <a:spcBef>
                <a:spcPts val="0"/>
              </a:spcBef>
              <a:buNone/>
            </a:pPr>
            <a:r>
              <a:rPr lang="en" b="1" dirty="0">
                <a:solidFill>
                  <a:schemeClr val="bg2">
                    <a:lumMod val="50000"/>
                  </a:schemeClr>
                </a:solidFill>
                <a:latin typeface="+mn-lt"/>
                <a:ea typeface="Open Sans"/>
                <a:cs typeface="Open Sans"/>
                <a:sym typeface="Open Sans"/>
              </a:rPr>
              <a:t>Where is it stored?</a:t>
            </a:r>
          </a:p>
          <a:p>
            <a:pPr lvl="0" algn="ctr" rtl="0">
              <a:spcBef>
                <a:spcPts val="0"/>
              </a:spcBef>
              <a:buNone/>
            </a:pPr>
            <a:r>
              <a:rPr lang="en" b="1" dirty="0">
                <a:solidFill>
                  <a:schemeClr val="bg2">
                    <a:lumMod val="50000"/>
                  </a:schemeClr>
                </a:solidFill>
                <a:latin typeface="+mn-lt"/>
                <a:ea typeface="Open Sans"/>
                <a:cs typeface="Open Sans"/>
                <a:sym typeface="Open Sans"/>
              </a:rPr>
              <a:t>File type?</a:t>
            </a:r>
          </a:p>
          <a:p>
            <a:pPr lvl="0" algn="ctr" rtl="0">
              <a:spcBef>
                <a:spcPts val="0"/>
              </a:spcBef>
              <a:buNone/>
            </a:pPr>
            <a:r>
              <a:rPr lang="en" b="1" dirty="0">
                <a:solidFill>
                  <a:schemeClr val="bg2">
                    <a:lumMod val="50000"/>
                  </a:schemeClr>
                </a:solidFill>
                <a:latin typeface="+mn-lt"/>
                <a:ea typeface="Open Sans"/>
                <a:cs typeface="Open Sans"/>
                <a:sym typeface="Open Sans"/>
              </a:rPr>
              <a:t>File size?</a:t>
            </a:r>
          </a:p>
          <a:p>
            <a:pPr lvl="0" algn="ctr" rtl="0">
              <a:spcBef>
                <a:spcPts val="0"/>
              </a:spcBef>
              <a:buNone/>
            </a:pPr>
            <a:r>
              <a:rPr lang="en" b="1" dirty="0">
                <a:solidFill>
                  <a:schemeClr val="bg2">
                    <a:lumMod val="50000"/>
                  </a:schemeClr>
                </a:solidFill>
                <a:latin typeface="+mn-lt"/>
                <a:ea typeface="Open Sans"/>
                <a:cs typeface="Open Sans"/>
                <a:sym typeface="Open Sans"/>
              </a:rPr>
              <a:t>How is it tagged-keywords?</a:t>
            </a:r>
          </a:p>
        </p:txBody>
      </p:sp>
      <p:sp>
        <p:nvSpPr>
          <p:cNvPr id="399" name="Shape 399"/>
          <p:cNvSpPr txBox="1"/>
          <p:nvPr/>
        </p:nvSpPr>
        <p:spPr>
          <a:xfrm>
            <a:off x="3703725" y="1825775"/>
            <a:ext cx="1743000" cy="2149200"/>
          </a:xfrm>
          <a:prstGeom prst="rect">
            <a:avLst/>
          </a:prstGeom>
          <a:noFill/>
          <a:ln>
            <a:noFill/>
          </a:ln>
        </p:spPr>
        <p:txBody>
          <a:bodyPr lIns="91425" tIns="91425" rIns="91425" bIns="91425" anchor="ctr" anchorCtr="0">
            <a:noAutofit/>
          </a:bodyPr>
          <a:lstStyle/>
          <a:p>
            <a:pPr lvl="0" algn="ctr">
              <a:spcBef>
                <a:spcPts val="0"/>
              </a:spcBef>
              <a:buNone/>
            </a:pPr>
            <a:r>
              <a:rPr lang="en" sz="3600" b="1">
                <a:solidFill>
                  <a:srgbClr val="555555"/>
                </a:solidFill>
                <a:latin typeface="PT Sans Narrow"/>
                <a:ea typeface="PT Sans Narrow"/>
                <a:cs typeface="PT Sans Narrow"/>
                <a:sym typeface="PT Sans Narrow"/>
              </a:rPr>
              <a:t>AND/OR</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Shape 404"/>
          <p:cNvSpPr txBox="1">
            <a:spLocks noGrp="1"/>
          </p:cNvSpPr>
          <p:nvPr>
            <p:ph type="title"/>
          </p:nvPr>
        </p:nvSpPr>
        <p:spPr>
          <a:xfrm>
            <a:off x="311700" y="187850"/>
            <a:ext cx="8520600" cy="707400"/>
          </a:xfrm>
          <a:prstGeom prst="rect">
            <a:avLst/>
          </a:prstGeom>
        </p:spPr>
        <p:txBody>
          <a:bodyPr lIns="91425" tIns="91425" rIns="91425" bIns="91425" anchor="t" anchorCtr="0">
            <a:noAutofit/>
          </a:bodyPr>
          <a:lstStyle/>
          <a:p>
            <a:pPr lvl="0">
              <a:spcBef>
                <a:spcPts val="0"/>
              </a:spcBef>
              <a:buNone/>
            </a:pPr>
            <a:r>
              <a:rPr lang="en" sz="2400"/>
              <a:t>DoD’s ADL Initiative &amp; Department of Ed Create the “Learning Registry”</a:t>
            </a:r>
          </a:p>
        </p:txBody>
      </p:sp>
      <p:sp>
        <p:nvSpPr>
          <p:cNvPr id="405" name="Shape 405"/>
          <p:cNvSpPr txBox="1">
            <a:spLocks noGrp="1"/>
          </p:cNvSpPr>
          <p:nvPr>
            <p:ph type="body" idx="1"/>
          </p:nvPr>
        </p:nvSpPr>
        <p:spPr>
          <a:xfrm>
            <a:off x="311700" y="798800"/>
            <a:ext cx="8646600" cy="1858800"/>
          </a:xfrm>
          <a:prstGeom prst="rect">
            <a:avLst/>
          </a:prstGeom>
        </p:spPr>
        <p:txBody>
          <a:bodyPr lIns="91425" tIns="91425" rIns="91425" bIns="91425" anchor="t" anchorCtr="0">
            <a:noAutofit/>
          </a:bodyPr>
          <a:lstStyle/>
          <a:p>
            <a:pPr lvl="0">
              <a:spcBef>
                <a:spcPts val="0"/>
              </a:spcBef>
              <a:spcAft>
                <a:spcPts val="1500"/>
              </a:spcAft>
              <a:buNone/>
            </a:pPr>
            <a:r>
              <a:rPr lang="en" sz="1400" dirty="0">
                <a:solidFill>
                  <a:srgbClr val="695D46"/>
                </a:solidFill>
                <a:latin typeface="+mn-lt"/>
              </a:rPr>
              <a:t>“The LR is an open source technology framework to which any learning content providers (e.g., teachers, publishers, and curriculum developers) are able to share their content. Users are able to provide specific comments about which content they use, how they use it, and the efficacy of the content. Educators are then able to search within the LR by subject or standard. They can review and choose the most relevant and highly rated resource to present to their students.</a:t>
            </a:r>
          </a:p>
          <a:p>
            <a:pPr lvl="0">
              <a:spcBef>
                <a:spcPts val="0"/>
              </a:spcBef>
              <a:buNone/>
            </a:pPr>
            <a:endParaRPr sz="1200" dirty="0">
              <a:solidFill>
                <a:srgbClr val="695D46"/>
              </a:solidFill>
              <a:latin typeface="+mn-lt"/>
            </a:endParaRPr>
          </a:p>
        </p:txBody>
      </p:sp>
      <p:pic>
        <p:nvPicPr>
          <p:cNvPr id="406" name="Shape 406" descr="Learning Registry.jpg"/>
          <p:cNvPicPr preferRelativeResize="0"/>
          <p:nvPr/>
        </p:nvPicPr>
        <p:blipFill>
          <a:blip r:embed="rId3">
            <a:alphaModFix/>
          </a:blip>
          <a:stretch>
            <a:fillRect/>
          </a:stretch>
        </p:blipFill>
        <p:spPr>
          <a:xfrm>
            <a:off x="3338475" y="2260999"/>
            <a:ext cx="5493827" cy="2682250"/>
          </a:xfrm>
          <a:prstGeom prst="rect">
            <a:avLst/>
          </a:prstGeom>
          <a:noFill/>
          <a:ln>
            <a:noFill/>
          </a:ln>
        </p:spPr>
      </p:pic>
      <p:sp>
        <p:nvSpPr>
          <p:cNvPr id="407" name="Shape 407"/>
          <p:cNvSpPr txBox="1"/>
          <p:nvPr/>
        </p:nvSpPr>
        <p:spPr>
          <a:xfrm>
            <a:off x="311700" y="2432450"/>
            <a:ext cx="2871900" cy="1360800"/>
          </a:xfrm>
          <a:prstGeom prst="rect">
            <a:avLst/>
          </a:prstGeom>
          <a:noFill/>
          <a:ln>
            <a:noFill/>
          </a:ln>
        </p:spPr>
        <p:txBody>
          <a:bodyPr lIns="91425" tIns="91425" rIns="91425" bIns="91425" anchor="t" anchorCtr="0">
            <a:noAutofit/>
          </a:bodyPr>
          <a:lstStyle/>
          <a:p>
            <a:pPr lvl="0" rtl="0">
              <a:lnSpc>
                <a:spcPct val="115000"/>
              </a:lnSpc>
              <a:spcBef>
                <a:spcPts val="0"/>
              </a:spcBef>
              <a:spcAft>
                <a:spcPts val="1500"/>
              </a:spcAft>
              <a:buNone/>
            </a:pPr>
            <a:r>
              <a:rPr lang="en" sz="1200" dirty="0">
                <a:solidFill>
                  <a:schemeClr val="dk2"/>
                </a:solidFill>
                <a:latin typeface="+mn-lt"/>
                <a:ea typeface="Open Sans"/>
                <a:cs typeface="Open Sans"/>
                <a:sym typeface="Open Sans"/>
              </a:rPr>
              <a:t>The LR is a joint project between the U.S. Department of Education and Department of Defense’s </a:t>
            </a:r>
            <a:r>
              <a:rPr lang="en" sz="1200" u="sng" dirty="0">
                <a:solidFill>
                  <a:schemeClr val="accent5"/>
                </a:solidFill>
                <a:latin typeface="+mn-lt"/>
                <a:ea typeface="Open Sans"/>
                <a:cs typeface="Open Sans"/>
                <a:sym typeface="Open Sans"/>
                <a:hlinkClick r:id="rId4"/>
              </a:rPr>
              <a:t>ADL Initiative</a:t>
            </a:r>
            <a:r>
              <a:rPr lang="en" sz="1200" dirty="0">
                <a:solidFill>
                  <a:schemeClr val="dk2"/>
                </a:solidFill>
                <a:latin typeface="+mn-lt"/>
                <a:ea typeface="Open Sans"/>
                <a:cs typeface="Open Sans"/>
                <a:sym typeface="Open Sans"/>
              </a:rPr>
              <a:t>.”</a:t>
            </a:r>
          </a:p>
          <a:p>
            <a:pPr lvl="0">
              <a:spcBef>
                <a:spcPts val="0"/>
              </a:spcBef>
              <a:buNone/>
            </a:pPr>
            <a:endParaRPr sz="1200" dirty="0">
              <a:latin typeface="+mn-lt"/>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pic>
        <p:nvPicPr>
          <p:cNvPr id="412" name="Shape 412" descr="Microsoft Surface 2.png"/>
          <p:cNvPicPr preferRelativeResize="0"/>
          <p:nvPr/>
        </p:nvPicPr>
        <p:blipFill>
          <a:blip r:embed="rId3">
            <a:alphaModFix/>
          </a:blip>
          <a:stretch>
            <a:fillRect/>
          </a:stretch>
        </p:blipFill>
        <p:spPr>
          <a:xfrm>
            <a:off x="2775600" y="152400"/>
            <a:ext cx="6250278" cy="4838698"/>
          </a:xfrm>
          <a:prstGeom prst="rect">
            <a:avLst/>
          </a:prstGeom>
          <a:noFill/>
          <a:ln>
            <a:noFill/>
          </a:ln>
        </p:spPr>
      </p:pic>
      <p:sp>
        <p:nvSpPr>
          <p:cNvPr id="413" name="Shape 413"/>
          <p:cNvSpPr/>
          <p:nvPr/>
        </p:nvSpPr>
        <p:spPr>
          <a:xfrm>
            <a:off x="3857600" y="3631275"/>
            <a:ext cx="4783500" cy="1306500"/>
          </a:xfrm>
          <a:prstGeom prst="rect">
            <a:avLst/>
          </a:prstGeom>
          <a:noFill/>
          <a:ln w="38100" cap="flat" cmpd="sng">
            <a:solidFill>
              <a:srgbClr val="EF6C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cxnSp>
        <p:nvCxnSpPr>
          <p:cNvPr id="414" name="Shape 414"/>
          <p:cNvCxnSpPr/>
          <p:nvPr/>
        </p:nvCxnSpPr>
        <p:spPr>
          <a:xfrm rot="10800000" flipH="1">
            <a:off x="4269100" y="4022300"/>
            <a:ext cx="884700" cy="10200"/>
          </a:xfrm>
          <a:prstGeom prst="straightConnector1">
            <a:avLst/>
          </a:prstGeom>
          <a:noFill/>
          <a:ln w="9525" cap="flat" cmpd="sng">
            <a:solidFill>
              <a:srgbClr val="EF6C00"/>
            </a:solidFill>
            <a:prstDash val="solid"/>
            <a:round/>
            <a:headEnd type="none" w="lg" len="lg"/>
            <a:tailEnd type="none" w="lg" len="lg"/>
          </a:ln>
        </p:spPr>
      </p:cxnSp>
      <p:cxnSp>
        <p:nvCxnSpPr>
          <p:cNvPr id="415" name="Shape 415"/>
          <p:cNvCxnSpPr/>
          <p:nvPr/>
        </p:nvCxnSpPr>
        <p:spPr>
          <a:xfrm rot="10800000" flipH="1">
            <a:off x="5431525" y="4339400"/>
            <a:ext cx="605100" cy="12000"/>
          </a:xfrm>
          <a:prstGeom prst="straightConnector1">
            <a:avLst/>
          </a:prstGeom>
          <a:noFill/>
          <a:ln w="9525" cap="flat" cmpd="sng">
            <a:solidFill>
              <a:srgbClr val="EF6C00"/>
            </a:solidFill>
            <a:prstDash val="solid"/>
            <a:round/>
            <a:headEnd type="none" w="lg" len="lg"/>
            <a:tailEnd type="none" w="lg" len="lg"/>
          </a:ln>
        </p:spPr>
      </p:cxnSp>
      <p:pic>
        <p:nvPicPr>
          <p:cNvPr id="416" name="Shape 416" descr="Microsoft Surface 2.jpg"/>
          <p:cNvPicPr preferRelativeResize="0"/>
          <p:nvPr/>
        </p:nvPicPr>
        <p:blipFill>
          <a:blip r:embed="rId4">
            <a:alphaModFix/>
          </a:blip>
          <a:stretch>
            <a:fillRect/>
          </a:stretch>
        </p:blipFill>
        <p:spPr>
          <a:xfrm>
            <a:off x="144050" y="819450"/>
            <a:ext cx="3631301" cy="1261050"/>
          </a:xfrm>
          <a:prstGeom prst="rect">
            <a:avLst/>
          </a:prstGeom>
          <a:noFill/>
          <a:ln>
            <a:noFill/>
          </a:ln>
        </p:spPr>
      </p:pic>
      <p:pic>
        <p:nvPicPr>
          <p:cNvPr id="417" name="Shape 417" descr="Microsoft Surface.jpg"/>
          <p:cNvPicPr preferRelativeResize="0"/>
          <p:nvPr/>
        </p:nvPicPr>
        <p:blipFill>
          <a:blip r:embed="rId5">
            <a:alphaModFix/>
          </a:blip>
          <a:stretch>
            <a:fillRect/>
          </a:stretch>
        </p:blipFill>
        <p:spPr>
          <a:xfrm>
            <a:off x="144050" y="2938325"/>
            <a:ext cx="3425551" cy="1845149"/>
          </a:xfrm>
          <a:prstGeom prst="rect">
            <a:avLst/>
          </a:prstGeom>
          <a:noFill/>
          <a:ln>
            <a:noFill/>
          </a:ln>
        </p:spPr>
      </p:pic>
      <p:sp>
        <p:nvSpPr>
          <p:cNvPr id="418" name="Shape 418"/>
          <p:cNvSpPr txBox="1"/>
          <p:nvPr/>
        </p:nvSpPr>
        <p:spPr>
          <a:xfrm>
            <a:off x="185175" y="2139700"/>
            <a:ext cx="3528300" cy="714300"/>
          </a:xfrm>
          <a:prstGeom prst="rect">
            <a:avLst/>
          </a:prstGeom>
          <a:noFill/>
          <a:ln>
            <a:noFill/>
          </a:ln>
        </p:spPr>
        <p:txBody>
          <a:bodyPr lIns="91425" tIns="91425" rIns="91425" bIns="91425" anchor="t" anchorCtr="0">
            <a:noAutofit/>
          </a:bodyPr>
          <a:lstStyle/>
          <a:p>
            <a:pPr lvl="0" rtl="0">
              <a:spcBef>
                <a:spcPts val="0"/>
              </a:spcBef>
              <a:buNone/>
            </a:pPr>
            <a:r>
              <a:rPr lang="en" sz="3600" b="1">
                <a:solidFill>
                  <a:schemeClr val="accent1"/>
                </a:solidFill>
                <a:latin typeface="PT Sans Narrow"/>
                <a:ea typeface="PT Sans Narrow"/>
                <a:cs typeface="PT Sans Narrow"/>
                <a:sym typeface="PT Sans Narrow"/>
              </a:rPr>
              <a:t>Microsoft Surface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Shape 423"/>
          <p:cNvSpPr txBox="1">
            <a:spLocks noGrp="1"/>
          </p:cNvSpPr>
          <p:nvPr>
            <p:ph type="title"/>
          </p:nvPr>
        </p:nvSpPr>
        <p:spPr>
          <a:xfrm>
            <a:off x="192450" y="2025825"/>
            <a:ext cx="4045200" cy="827100"/>
          </a:xfrm>
          <a:prstGeom prst="rect">
            <a:avLst/>
          </a:prstGeom>
        </p:spPr>
        <p:txBody>
          <a:bodyPr lIns="91425" tIns="91425" rIns="91425" bIns="91425" anchor="b" anchorCtr="0">
            <a:noAutofit/>
          </a:bodyPr>
          <a:lstStyle/>
          <a:p>
            <a:pPr lvl="0" rtl="0">
              <a:spcBef>
                <a:spcPts val="0"/>
              </a:spcBef>
              <a:buNone/>
            </a:pPr>
            <a:r>
              <a:rPr lang="en"/>
              <a:t>Credit Flexibility</a:t>
            </a:r>
          </a:p>
        </p:txBody>
      </p:sp>
      <p:sp>
        <p:nvSpPr>
          <p:cNvPr id="424" name="Shape 424"/>
          <p:cNvSpPr txBox="1">
            <a:spLocks noGrp="1"/>
          </p:cNvSpPr>
          <p:nvPr>
            <p:ph type="body" idx="2"/>
          </p:nvPr>
        </p:nvSpPr>
        <p:spPr>
          <a:xfrm>
            <a:off x="4939500" y="724200"/>
            <a:ext cx="3837000" cy="3695100"/>
          </a:xfrm>
          <a:prstGeom prst="rect">
            <a:avLst/>
          </a:prstGeom>
        </p:spPr>
        <p:txBody>
          <a:bodyPr lIns="91425" tIns="91425" rIns="91425" bIns="91425" anchor="ctr" anchorCtr="0">
            <a:noAutofit/>
          </a:bodyPr>
          <a:lstStyle/>
          <a:p>
            <a:pPr lvl="0" algn="ctr" rtl="0">
              <a:spcBef>
                <a:spcPts val="0"/>
              </a:spcBef>
              <a:buNone/>
            </a:pPr>
            <a:r>
              <a:rPr lang="en" sz="3600" dirty="0">
                <a:latin typeface="+mn-lt"/>
              </a:rPr>
              <a:t>Out of School Time Learning</a:t>
            </a:r>
          </a:p>
          <a:p>
            <a:pPr lvl="0" algn="ctr" rtl="0">
              <a:spcBef>
                <a:spcPts val="0"/>
              </a:spcBef>
              <a:buNone/>
            </a:pPr>
            <a:endParaRPr sz="3600" dirty="0">
              <a:latin typeface="+mn-lt"/>
            </a:endParaRPr>
          </a:p>
          <a:p>
            <a:pPr lvl="0" algn="ctr" rtl="0">
              <a:spcBef>
                <a:spcPts val="0"/>
              </a:spcBef>
              <a:buNone/>
            </a:pPr>
            <a:r>
              <a:rPr lang="en" sz="3600" dirty="0">
                <a:latin typeface="+mn-lt"/>
              </a:rPr>
              <a:t>Badges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429" name="Shape 429" descr="Hackable High School.jpg">
            <a:hlinkClick r:id="rId3"/>
          </p:cNvPr>
          <p:cNvPicPr preferRelativeResize="0"/>
          <p:nvPr/>
        </p:nvPicPr>
        <p:blipFill>
          <a:blip r:embed="rId4">
            <a:alphaModFix/>
          </a:blip>
          <a:stretch>
            <a:fillRect/>
          </a:stretch>
        </p:blipFill>
        <p:spPr>
          <a:xfrm>
            <a:off x="152400" y="304800"/>
            <a:ext cx="8839203" cy="4621976"/>
          </a:xfrm>
          <a:prstGeom prst="rect">
            <a:avLst/>
          </a:prstGeom>
          <a:noFill/>
          <a:ln>
            <a:noFill/>
          </a:ln>
        </p:spPr>
      </p:pic>
      <p:sp>
        <p:nvSpPr>
          <p:cNvPr id="430" name="Shape 430"/>
          <p:cNvSpPr txBox="1"/>
          <p:nvPr/>
        </p:nvSpPr>
        <p:spPr>
          <a:xfrm>
            <a:off x="3106675" y="2119125"/>
            <a:ext cx="72000" cy="123300"/>
          </a:xfrm>
          <a:prstGeom prst="rect">
            <a:avLst/>
          </a:prstGeom>
          <a:noFill/>
          <a:ln>
            <a:noFill/>
          </a:ln>
        </p:spPr>
        <p:txBody>
          <a:bodyPr lIns="91425" tIns="91425" rIns="91425" bIns="91425" anchor="t" anchorCtr="0">
            <a:noAutofit/>
          </a:bodyPr>
          <a:lstStyle/>
          <a:p>
            <a:pPr lvl="0">
              <a:spcBef>
                <a:spcPts val="0"/>
              </a:spcBef>
              <a:buNone/>
            </a:pPr>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pic>
        <p:nvPicPr>
          <p:cNvPr id="435" name="Shape 435" descr="ELO Models.jpg"/>
          <p:cNvPicPr preferRelativeResize="0"/>
          <p:nvPr/>
        </p:nvPicPr>
        <p:blipFill>
          <a:blip r:embed="rId3">
            <a:alphaModFix/>
          </a:blip>
          <a:stretch>
            <a:fillRect/>
          </a:stretch>
        </p:blipFill>
        <p:spPr>
          <a:xfrm>
            <a:off x="6602124" y="3185875"/>
            <a:ext cx="2187451" cy="1788624"/>
          </a:xfrm>
          <a:prstGeom prst="rect">
            <a:avLst/>
          </a:prstGeom>
          <a:noFill/>
          <a:ln>
            <a:noFill/>
          </a:ln>
        </p:spPr>
      </p:pic>
      <p:pic>
        <p:nvPicPr>
          <p:cNvPr id="436" name="Shape 436" descr="ELOs Can Be.jpg"/>
          <p:cNvPicPr preferRelativeResize="0"/>
          <p:nvPr/>
        </p:nvPicPr>
        <p:blipFill>
          <a:blip r:embed="rId4">
            <a:alphaModFix/>
          </a:blip>
          <a:stretch>
            <a:fillRect/>
          </a:stretch>
        </p:blipFill>
        <p:spPr>
          <a:xfrm>
            <a:off x="4925299" y="81450"/>
            <a:ext cx="3864275" cy="2890375"/>
          </a:xfrm>
          <a:prstGeom prst="rect">
            <a:avLst/>
          </a:prstGeom>
          <a:noFill/>
          <a:ln>
            <a:noFill/>
          </a:ln>
        </p:spPr>
      </p:pic>
      <p:pic>
        <p:nvPicPr>
          <p:cNvPr id="437" name="Shape 437" descr="ELOs for Credit.jpg"/>
          <p:cNvPicPr preferRelativeResize="0"/>
          <p:nvPr/>
        </p:nvPicPr>
        <p:blipFill>
          <a:blip r:embed="rId5">
            <a:alphaModFix/>
          </a:blip>
          <a:stretch>
            <a:fillRect/>
          </a:stretch>
        </p:blipFill>
        <p:spPr>
          <a:xfrm>
            <a:off x="182424" y="3158262"/>
            <a:ext cx="2927125" cy="1843825"/>
          </a:xfrm>
          <a:prstGeom prst="rect">
            <a:avLst/>
          </a:prstGeom>
          <a:noFill/>
          <a:ln>
            <a:noFill/>
          </a:ln>
        </p:spPr>
      </p:pic>
      <p:pic>
        <p:nvPicPr>
          <p:cNvPr id="438" name="Shape 438" descr="ELOs Defined.jpg"/>
          <p:cNvPicPr preferRelativeResize="0"/>
          <p:nvPr/>
        </p:nvPicPr>
        <p:blipFill>
          <a:blip r:embed="rId6">
            <a:alphaModFix/>
          </a:blip>
          <a:stretch>
            <a:fillRect/>
          </a:stretch>
        </p:blipFill>
        <p:spPr>
          <a:xfrm>
            <a:off x="182425" y="197450"/>
            <a:ext cx="4110649" cy="2346874"/>
          </a:xfrm>
          <a:prstGeom prst="rect">
            <a:avLst/>
          </a:prstGeom>
          <a:noFill/>
          <a:ln>
            <a:noFill/>
          </a:ln>
        </p:spPr>
      </p:pic>
      <p:sp>
        <p:nvSpPr>
          <p:cNvPr id="439" name="Shape 439"/>
          <p:cNvSpPr/>
          <p:nvPr/>
        </p:nvSpPr>
        <p:spPr>
          <a:xfrm>
            <a:off x="3477500" y="1911575"/>
            <a:ext cx="654641" cy="197424"/>
          </a:xfrm>
          <a:prstGeom prst="flowChartTerminator">
            <a:avLst/>
          </a:prstGeom>
          <a:noFill/>
          <a:ln w="19050" cap="flat" cmpd="sng">
            <a:solidFill>
              <a:srgbClr val="EF6C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40" name="Shape 440"/>
          <p:cNvSpPr/>
          <p:nvPr/>
        </p:nvSpPr>
        <p:spPr>
          <a:xfrm>
            <a:off x="6531787" y="4123574"/>
            <a:ext cx="1126223" cy="398304"/>
          </a:xfrm>
          <a:prstGeom prst="flowChartTerminator">
            <a:avLst/>
          </a:prstGeom>
          <a:noFill/>
          <a:ln w="19050" cap="flat" cmpd="sng">
            <a:solidFill>
              <a:srgbClr val="EF6C00"/>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sp>
        <p:nvSpPr>
          <p:cNvPr id="441" name="Shape 441"/>
          <p:cNvSpPr/>
          <p:nvPr/>
        </p:nvSpPr>
        <p:spPr>
          <a:xfrm>
            <a:off x="214337" y="4595648"/>
            <a:ext cx="2863296" cy="332477"/>
          </a:xfrm>
          <a:prstGeom prst="flowChartTerminator">
            <a:avLst/>
          </a:prstGeom>
          <a:noFill/>
          <a:ln w="19050" cap="flat" cmpd="sng">
            <a:solidFill>
              <a:srgbClr val="EF6C00"/>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sp>
        <p:nvSpPr>
          <p:cNvPr id="442" name="Shape 442"/>
          <p:cNvSpPr/>
          <p:nvPr/>
        </p:nvSpPr>
        <p:spPr>
          <a:xfrm>
            <a:off x="4852575" y="1184475"/>
            <a:ext cx="945540" cy="398304"/>
          </a:xfrm>
          <a:prstGeom prst="flowChartTerminator">
            <a:avLst/>
          </a:prstGeom>
          <a:noFill/>
          <a:ln w="19050" cap="flat" cmpd="sng">
            <a:solidFill>
              <a:srgbClr val="EF6C00"/>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sp>
        <p:nvSpPr>
          <p:cNvPr id="443" name="Shape 443"/>
          <p:cNvSpPr/>
          <p:nvPr/>
        </p:nvSpPr>
        <p:spPr>
          <a:xfrm>
            <a:off x="6750624" y="765449"/>
            <a:ext cx="824363" cy="398303"/>
          </a:xfrm>
          <a:prstGeom prst="flowChartTerminator">
            <a:avLst/>
          </a:prstGeom>
          <a:noFill/>
          <a:ln w="19050" cap="flat" cmpd="sng">
            <a:solidFill>
              <a:srgbClr val="EF6C00"/>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sp>
        <p:nvSpPr>
          <p:cNvPr id="444" name="Shape 444"/>
          <p:cNvSpPr/>
          <p:nvPr/>
        </p:nvSpPr>
        <p:spPr>
          <a:xfrm>
            <a:off x="6531774" y="4529823"/>
            <a:ext cx="1354860" cy="464130"/>
          </a:xfrm>
          <a:prstGeom prst="flowChartTerminator">
            <a:avLst/>
          </a:prstGeom>
          <a:noFill/>
          <a:ln w="19050" cap="flat" cmpd="sng">
            <a:solidFill>
              <a:srgbClr val="EF6C00"/>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sp>
        <p:nvSpPr>
          <p:cNvPr id="445" name="Shape 445"/>
          <p:cNvSpPr txBox="1"/>
          <p:nvPr/>
        </p:nvSpPr>
        <p:spPr>
          <a:xfrm>
            <a:off x="2431475" y="3030475"/>
            <a:ext cx="3864300" cy="1345200"/>
          </a:xfrm>
          <a:prstGeom prst="rect">
            <a:avLst/>
          </a:prstGeom>
          <a:solidFill>
            <a:srgbClr val="EF6C00">
              <a:alpha val="21540"/>
            </a:srgbClr>
          </a:solidFill>
          <a:ln>
            <a:noFill/>
          </a:ln>
        </p:spPr>
        <p:txBody>
          <a:bodyPr lIns="91425" tIns="91425" rIns="91425" bIns="91425" anchor="t" anchorCtr="0">
            <a:noAutofit/>
          </a:bodyPr>
          <a:lstStyle/>
          <a:p>
            <a:pPr lvl="0">
              <a:spcBef>
                <a:spcPts val="0"/>
              </a:spcBef>
              <a:buNone/>
            </a:pPr>
            <a:r>
              <a:rPr lang="en" sz="2400" b="1">
                <a:solidFill>
                  <a:srgbClr val="EF6C00"/>
                </a:solidFill>
                <a:latin typeface="PT Sans Narrow"/>
                <a:ea typeface="PT Sans Narrow"/>
                <a:cs typeface="PT Sans Narrow"/>
                <a:sym typeface="PT Sans Narrow"/>
              </a:rPr>
              <a:t>ELOs can also be cyber education.</a:t>
            </a:r>
          </a:p>
          <a:p>
            <a:pPr lvl="0">
              <a:spcBef>
                <a:spcPts val="0"/>
              </a:spcBef>
              <a:buNone/>
            </a:pPr>
            <a:r>
              <a:rPr lang="en" sz="1800">
                <a:solidFill>
                  <a:srgbClr val="695D46"/>
                </a:solidFill>
                <a:latin typeface="PT Sans Narrow"/>
                <a:ea typeface="PT Sans Narrow"/>
                <a:cs typeface="PT Sans Narrow"/>
                <a:sym typeface="PT Sans Narrow"/>
              </a:rPr>
              <a:t>“</a:t>
            </a:r>
            <a:r>
              <a:rPr lang="en" sz="1800" u="sng">
                <a:solidFill>
                  <a:schemeClr val="hlink"/>
                </a:solidFill>
                <a:latin typeface="PT Sans Narrow"/>
                <a:ea typeface="PT Sans Narrow"/>
                <a:cs typeface="PT Sans Narrow"/>
                <a:sym typeface="PT Sans Narrow"/>
                <a:hlinkClick r:id="rId7"/>
              </a:rPr>
              <a:t>Keeping it Flexible: Extended Learning Opportunities in Today’s High Schools</a:t>
            </a:r>
            <a:r>
              <a:rPr lang="en" sz="1800">
                <a:solidFill>
                  <a:srgbClr val="695D46"/>
                </a:solidFill>
                <a:latin typeface="PT Sans Narrow"/>
                <a:ea typeface="PT Sans Narrow"/>
                <a:cs typeface="PT Sans Narrow"/>
                <a:sym typeface="PT Sans Narrow"/>
              </a:rPr>
              <a:t>”</a:t>
            </a:r>
          </a:p>
          <a:p>
            <a:pPr lvl="0">
              <a:spcBef>
                <a:spcPts val="0"/>
              </a:spcBef>
              <a:buNone/>
            </a:pPr>
            <a:r>
              <a:rPr lang="en" sz="1200">
                <a:solidFill>
                  <a:srgbClr val="695D46"/>
                </a:solidFill>
                <a:latin typeface="PT Sans Narrow"/>
                <a:ea typeface="PT Sans Narrow"/>
                <a:cs typeface="PT Sans Narrow"/>
                <a:sym typeface="PT Sans Narrow"/>
              </a:rPr>
              <a:t>Great Schools Partnership, Webinar Series, 2014</a:t>
            </a:r>
          </a:p>
          <a:p>
            <a:pPr lvl="0">
              <a:spcBef>
                <a:spcPts val="0"/>
              </a:spcBef>
              <a:buNone/>
            </a:pPr>
            <a:endParaRPr sz="1800">
              <a:solidFill>
                <a:srgbClr val="695D46"/>
              </a:solidFill>
              <a:latin typeface="PT Sans Narrow"/>
              <a:ea typeface="PT Sans Narrow"/>
              <a:cs typeface="PT Sans Narrow"/>
              <a:sym typeface="PT Sans Narrow"/>
            </a:endParaRPr>
          </a:p>
        </p:txBody>
      </p:sp>
      <p:cxnSp>
        <p:nvCxnSpPr>
          <p:cNvPr id="446" name="Shape 446"/>
          <p:cNvCxnSpPr/>
          <p:nvPr/>
        </p:nvCxnSpPr>
        <p:spPr>
          <a:xfrm rot="10800000" flipH="1">
            <a:off x="4770625" y="1634075"/>
            <a:ext cx="285000" cy="1458600"/>
          </a:xfrm>
          <a:prstGeom prst="straightConnector1">
            <a:avLst/>
          </a:prstGeom>
          <a:noFill/>
          <a:ln w="38100" cap="flat" cmpd="sng">
            <a:solidFill>
              <a:schemeClr val="dk2"/>
            </a:solidFill>
            <a:prstDash val="solid"/>
            <a:round/>
            <a:headEnd type="none" w="lg" len="lg"/>
            <a:tailEnd type="triangle" w="lg" len="lg"/>
          </a:ln>
        </p:spPr>
      </p:cxnSp>
      <p:cxnSp>
        <p:nvCxnSpPr>
          <p:cNvPr id="447" name="Shape 447"/>
          <p:cNvCxnSpPr/>
          <p:nvPr/>
        </p:nvCxnSpPr>
        <p:spPr>
          <a:xfrm>
            <a:off x="5779575" y="3673925"/>
            <a:ext cx="669000" cy="855900"/>
          </a:xfrm>
          <a:prstGeom prst="straightConnector1">
            <a:avLst/>
          </a:prstGeom>
          <a:noFill/>
          <a:ln w="38100" cap="flat" cmpd="sng">
            <a:solidFill>
              <a:schemeClr val="dk2"/>
            </a:solidFill>
            <a:prstDash val="solid"/>
            <a:round/>
            <a:headEnd type="none" w="lg" len="lg"/>
            <a:tailEnd type="triangle" w="lg" len="lg"/>
          </a:ln>
        </p:spPr>
      </p:cxn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Shape 452"/>
          <p:cNvSpPr txBox="1">
            <a:spLocks noGrp="1"/>
          </p:cNvSpPr>
          <p:nvPr>
            <p:ph type="title"/>
          </p:nvPr>
        </p:nvSpPr>
        <p:spPr>
          <a:xfrm>
            <a:off x="374100" y="267025"/>
            <a:ext cx="8520600" cy="707400"/>
          </a:xfrm>
          <a:prstGeom prst="rect">
            <a:avLst/>
          </a:prstGeom>
        </p:spPr>
        <p:txBody>
          <a:bodyPr lIns="91425" tIns="91425" rIns="91425" bIns="91425" anchor="t" anchorCtr="0">
            <a:noAutofit/>
          </a:bodyPr>
          <a:lstStyle/>
          <a:p>
            <a:pPr lvl="0">
              <a:spcBef>
                <a:spcPts val="0"/>
              </a:spcBef>
              <a:buNone/>
            </a:pPr>
            <a:r>
              <a:rPr lang="en"/>
              <a:t>ALEC’s Recent Digital Education Activities</a:t>
            </a:r>
          </a:p>
        </p:txBody>
      </p:sp>
      <p:sp>
        <p:nvSpPr>
          <p:cNvPr id="453" name="Shape 453"/>
          <p:cNvSpPr txBox="1">
            <a:spLocks noGrp="1"/>
          </p:cNvSpPr>
          <p:nvPr>
            <p:ph type="body" idx="1"/>
          </p:nvPr>
        </p:nvSpPr>
        <p:spPr>
          <a:xfrm>
            <a:off x="311700" y="974425"/>
            <a:ext cx="8645400" cy="3598800"/>
          </a:xfrm>
          <a:prstGeom prst="rect">
            <a:avLst/>
          </a:prstGeom>
          <a:solidFill>
            <a:srgbClr val="FFFFFF"/>
          </a:solidFill>
          <a:ln>
            <a:noFill/>
          </a:ln>
        </p:spPr>
        <p:txBody>
          <a:bodyPr lIns="91425" tIns="91425" rIns="91425" bIns="91425" anchor="t" anchorCtr="0">
            <a:noAutofit/>
          </a:bodyPr>
          <a:lstStyle/>
          <a:p>
            <a:pPr lvl="0" rtl="0">
              <a:lnSpc>
                <a:spcPct val="100000"/>
              </a:lnSpc>
              <a:spcBef>
                <a:spcPts val="0"/>
              </a:spcBef>
              <a:spcAft>
                <a:spcPts val="0"/>
              </a:spcAft>
              <a:buNone/>
            </a:pPr>
            <a:r>
              <a:rPr lang="en" sz="1200" b="1" u="sng" dirty="0">
                <a:solidFill>
                  <a:schemeClr val="hlink"/>
                </a:solidFill>
                <a:latin typeface="+mn-lt"/>
                <a:ea typeface="PT Sans Narrow" charset="-52"/>
                <a:cs typeface="PT Sans Narrow" charset="-52"/>
                <a:sym typeface="PT Sans Narrow"/>
                <a:hlinkClick r:id="rId3"/>
              </a:rPr>
              <a:t>STATEWIDE ONLINE EDUCATION ACT</a:t>
            </a:r>
            <a:r>
              <a:rPr lang="en" sz="1200" b="1" dirty="0">
                <a:solidFill>
                  <a:srgbClr val="695D46"/>
                </a:solidFill>
                <a:latin typeface="+mn-lt"/>
                <a:ea typeface="PT Sans Narrow" charset="-52"/>
                <a:cs typeface="PT Sans Narrow" charset="-52"/>
                <a:sym typeface="PT Sans Narrow"/>
              </a:rPr>
              <a:t>: </a:t>
            </a:r>
            <a:r>
              <a:rPr lang="en" sz="1200" dirty="0">
                <a:solidFill>
                  <a:srgbClr val="4A4A4A"/>
                </a:solidFill>
                <a:latin typeface="+mn-lt"/>
                <a:ea typeface="PT Sans Narrow" charset="-52"/>
                <a:cs typeface="PT Sans Narrow" charset="-52"/>
              </a:rPr>
              <a:t>creates a statewide program that provides high school students with access to online learning options regardless of where the student lives. The options are designed to be high quality and allow for maximized learning potential by focusing on student mastery of subjects at their own pace and own time, instead of the traditional seat-time </a:t>
            </a:r>
            <a:r>
              <a:rPr lang="en" sz="1200" dirty="0">
                <a:solidFill>
                  <a:srgbClr val="695D46"/>
                </a:solidFill>
                <a:latin typeface="+mn-lt"/>
                <a:ea typeface="PT Sans Narrow" charset="-52"/>
                <a:cs typeface="PT Sans Narrow" charset="-52"/>
              </a:rPr>
              <a:t>learning requirements. Amended January 2016</a:t>
            </a:r>
          </a:p>
          <a:p>
            <a:pPr lvl="0" rtl="0">
              <a:lnSpc>
                <a:spcPct val="100000"/>
              </a:lnSpc>
              <a:spcBef>
                <a:spcPts val="0"/>
              </a:spcBef>
              <a:spcAft>
                <a:spcPts val="0"/>
              </a:spcAft>
              <a:buNone/>
            </a:pPr>
            <a:endParaRPr sz="1200" dirty="0">
              <a:solidFill>
                <a:srgbClr val="695D46"/>
              </a:solidFill>
              <a:latin typeface="+mn-lt"/>
              <a:ea typeface="PT Sans Narrow" charset="-52"/>
              <a:cs typeface="PT Sans Narrow" charset="-52"/>
            </a:endParaRPr>
          </a:p>
          <a:p>
            <a:pPr lvl="0" rtl="0">
              <a:lnSpc>
                <a:spcPct val="100000"/>
              </a:lnSpc>
              <a:spcBef>
                <a:spcPts val="0"/>
              </a:spcBef>
              <a:spcAft>
                <a:spcPts val="0"/>
              </a:spcAft>
              <a:buNone/>
            </a:pPr>
            <a:r>
              <a:rPr lang="en" sz="1200" b="1" u="sng" dirty="0">
                <a:solidFill>
                  <a:schemeClr val="hlink"/>
                </a:solidFill>
                <a:latin typeface="+mn-lt"/>
                <a:ea typeface="PT Sans Narrow" charset="-52"/>
                <a:cs typeface="PT Sans Narrow" charset="-52"/>
                <a:sym typeface="PT Sans Narrow"/>
                <a:hlinkClick r:id="rId4"/>
              </a:rPr>
              <a:t>DIGITAL TEACHING AND LEARNING PLAN:</a:t>
            </a:r>
            <a:r>
              <a:rPr lang="en" sz="1100" dirty="0">
                <a:solidFill>
                  <a:srgbClr val="695D46"/>
                </a:solidFill>
                <a:latin typeface="+mn-lt"/>
                <a:ea typeface="PT Sans Narrow" charset="-52"/>
                <a:cs typeface="PT Sans Narrow" charset="-52"/>
              </a:rPr>
              <a:t> </a:t>
            </a:r>
            <a:r>
              <a:rPr lang="en" sz="1200" dirty="0">
                <a:solidFill>
                  <a:srgbClr val="695D46"/>
                </a:solidFill>
                <a:latin typeface="+mn-lt"/>
                <a:ea typeface="PT Sans Narrow" charset="-52"/>
                <a:cs typeface="PT Sans Narrow" charset="-52"/>
              </a:rPr>
              <a:t>requires the State Board of Education to develop a digital teaching and learning plan to prepare the state to implement a statewide initiative that will result in dramatic improvements in student achievement. Finalized January 2016</a:t>
            </a:r>
          </a:p>
          <a:p>
            <a:pPr lvl="0" rtl="0">
              <a:lnSpc>
                <a:spcPct val="100000"/>
              </a:lnSpc>
              <a:spcBef>
                <a:spcPts val="0"/>
              </a:spcBef>
              <a:spcAft>
                <a:spcPts val="0"/>
              </a:spcAft>
              <a:buNone/>
            </a:pPr>
            <a:endParaRPr sz="1100" dirty="0">
              <a:solidFill>
                <a:srgbClr val="695D46"/>
              </a:solidFill>
              <a:latin typeface="+mn-lt"/>
              <a:ea typeface="PT Sans Narrow" charset="-52"/>
              <a:cs typeface="PT Sans Narrow" charset="-52"/>
            </a:endParaRPr>
          </a:p>
          <a:p>
            <a:pPr lvl="0" rtl="0">
              <a:lnSpc>
                <a:spcPct val="100000"/>
              </a:lnSpc>
              <a:spcBef>
                <a:spcPts val="0"/>
              </a:spcBef>
              <a:spcAft>
                <a:spcPts val="0"/>
              </a:spcAft>
              <a:buNone/>
            </a:pPr>
            <a:r>
              <a:rPr lang="en" sz="1200" b="1" u="sng" dirty="0">
                <a:solidFill>
                  <a:schemeClr val="hlink"/>
                </a:solidFill>
                <a:latin typeface="+mn-lt"/>
                <a:ea typeface="PT Sans Narrow" charset="-52"/>
                <a:cs typeface="PT Sans Narrow" charset="-52"/>
                <a:sym typeface="PT Sans Narrow"/>
                <a:hlinkClick r:id="rId3"/>
              </a:rPr>
              <a:t>ONLINE LEARNING CLEARINGHOUSE ACT:</a:t>
            </a:r>
            <a:r>
              <a:rPr lang="en" sz="1100" dirty="0">
                <a:solidFill>
                  <a:srgbClr val="695D46"/>
                </a:solidFill>
                <a:latin typeface="+mn-lt"/>
                <a:ea typeface="PT Sans Narrow" charset="-52"/>
                <a:cs typeface="PT Sans Narrow" charset="-52"/>
              </a:rPr>
              <a:t> </a:t>
            </a:r>
            <a:r>
              <a:rPr lang="en" sz="1200" dirty="0">
                <a:solidFill>
                  <a:srgbClr val="695D46"/>
                </a:solidFill>
                <a:latin typeface="+mn-lt"/>
                <a:ea typeface="PT Sans Narrow" charset="-52"/>
                <a:cs typeface="PT Sans Narrow" charset="-52"/>
              </a:rPr>
              <a:t>creates a clearinghouse through which school districts may offer their computer-based courses to students of other districts. Amended January 2016</a:t>
            </a:r>
          </a:p>
          <a:p>
            <a:pPr lvl="0" rtl="0">
              <a:lnSpc>
                <a:spcPct val="100000"/>
              </a:lnSpc>
              <a:spcBef>
                <a:spcPts val="0"/>
              </a:spcBef>
              <a:spcAft>
                <a:spcPts val="0"/>
              </a:spcAft>
              <a:buNone/>
            </a:pPr>
            <a:endParaRPr sz="1200" b="1" dirty="0">
              <a:solidFill>
                <a:srgbClr val="695D46"/>
              </a:solidFill>
              <a:latin typeface="+mn-lt"/>
              <a:ea typeface="PT Sans Narrow" charset="-52"/>
              <a:cs typeface="PT Sans Narrow" charset="-52"/>
              <a:sym typeface="PT Sans Narrow"/>
            </a:endParaRPr>
          </a:p>
          <a:p>
            <a:pPr lvl="0" rtl="0">
              <a:lnSpc>
                <a:spcPct val="100000"/>
              </a:lnSpc>
              <a:spcBef>
                <a:spcPts val="0"/>
              </a:spcBef>
              <a:spcAft>
                <a:spcPts val="0"/>
              </a:spcAft>
              <a:buNone/>
            </a:pPr>
            <a:r>
              <a:rPr lang="en" sz="1200" b="1" u="sng" dirty="0">
                <a:solidFill>
                  <a:schemeClr val="hlink"/>
                </a:solidFill>
                <a:latin typeface="+mn-lt"/>
                <a:ea typeface="PT Sans Narrow" charset="-52"/>
                <a:cs typeface="PT Sans Narrow" charset="-52"/>
                <a:sym typeface="PT Sans Narrow"/>
                <a:hlinkClick r:id="rId5"/>
              </a:rPr>
              <a:t>NEXT GENERATION CHARTER SCHOOL ACT</a:t>
            </a:r>
            <a:r>
              <a:rPr lang="en" sz="1200" b="1" dirty="0">
                <a:solidFill>
                  <a:srgbClr val="695D46"/>
                </a:solidFill>
                <a:latin typeface="+mn-lt"/>
                <a:ea typeface="PT Sans Narrow" charset="-52"/>
                <a:cs typeface="PT Sans Narrow" charset="-52"/>
                <a:sym typeface="PT Sans Narrow"/>
              </a:rPr>
              <a:t> </a:t>
            </a:r>
            <a:r>
              <a:rPr lang="en" sz="1200" dirty="0">
                <a:solidFill>
                  <a:srgbClr val="695D46"/>
                </a:solidFill>
                <a:latin typeface="+mn-lt"/>
                <a:ea typeface="PT Sans Narrow" charset="-52"/>
                <a:cs typeface="PT Sans Narrow" charset="-52"/>
              </a:rPr>
              <a:t>amendment passed in September 2016 eliminates special distinctions between virtual and non-virtual charter schools. Amended September 2016</a:t>
            </a:r>
          </a:p>
          <a:p>
            <a:pPr lvl="0" rtl="0">
              <a:lnSpc>
                <a:spcPct val="100000"/>
              </a:lnSpc>
              <a:spcBef>
                <a:spcPts val="0"/>
              </a:spcBef>
              <a:spcAft>
                <a:spcPts val="0"/>
              </a:spcAft>
              <a:buNone/>
            </a:pPr>
            <a:endParaRPr sz="1100" dirty="0">
              <a:solidFill>
                <a:srgbClr val="4A4A4A"/>
              </a:solidFill>
              <a:latin typeface="+mn-lt"/>
              <a:ea typeface="PT Sans Narrow" charset="-52"/>
              <a:cs typeface="PT Sans Narrow" charset="-52"/>
            </a:endParaRPr>
          </a:p>
          <a:p>
            <a:pPr lvl="0" rtl="0">
              <a:lnSpc>
                <a:spcPct val="100000"/>
              </a:lnSpc>
              <a:spcBef>
                <a:spcPts val="0"/>
              </a:spcBef>
              <a:spcAft>
                <a:spcPts val="0"/>
              </a:spcAft>
              <a:buNone/>
            </a:pPr>
            <a:r>
              <a:rPr lang="en" sz="1200" b="1" u="sng" dirty="0">
                <a:solidFill>
                  <a:schemeClr val="hlink"/>
                </a:solidFill>
                <a:latin typeface="+mn-lt"/>
                <a:ea typeface="PT Sans Narrow" charset="-52"/>
                <a:cs typeface="PT Sans Narrow" charset="-52"/>
                <a:sym typeface="PT Sans Narrow"/>
                <a:hlinkClick r:id="rId6"/>
              </a:rPr>
              <a:t>RESOLUTION ON STUDENT CENTERED ACCOUNTABILITY SYSTEMS</a:t>
            </a:r>
            <a:r>
              <a:rPr lang="en" sz="1200" b="1" dirty="0">
                <a:solidFill>
                  <a:srgbClr val="695D46"/>
                </a:solidFill>
                <a:latin typeface="+mn-lt"/>
                <a:ea typeface="PT Sans Narrow" charset="-52"/>
                <a:cs typeface="PT Sans Narrow" charset="-52"/>
                <a:sym typeface="PT Sans Narrow"/>
              </a:rPr>
              <a:t> </a:t>
            </a:r>
            <a:r>
              <a:rPr lang="en" sz="1200" dirty="0">
                <a:solidFill>
                  <a:srgbClr val="695D46"/>
                </a:solidFill>
                <a:latin typeface="+mn-lt"/>
                <a:ea typeface="PT Sans Narrow" charset="-52"/>
                <a:cs typeface="PT Sans Narrow" charset="-52"/>
              </a:rPr>
              <a:t>including “timely provision of student-level data, measure student-specific progress and restore the focus of high-stakes testing to be on advancing individual student instruction and growth.” Finalized September 2016</a:t>
            </a:r>
          </a:p>
          <a:p>
            <a:pPr lvl="0" rtl="0">
              <a:lnSpc>
                <a:spcPct val="100000"/>
              </a:lnSpc>
              <a:spcBef>
                <a:spcPts val="0"/>
              </a:spcBef>
              <a:spcAft>
                <a:spcPts val="0"/>
              </a:spcAft>
              <a:buNone/>
            </a:pPr>
            <a:endParaRPr sz="1200" dirty="0">
              <a:solidFill>
                <a:srgbClr val="695D46"/>
              </a:solidFill>
              <a:latin typeface="+mn-lt"/>
              <a:ea typeface="PT Sans Narrow" charset="-52"/>
              <a:cs typeface="PT Sans Narrow" charset="-52"/>
            </a:endParaRPr>
          </a:p>
          <a:p>
            <a:pPr lvl="0" rtl="0">
              <a:lnSpc>
                <a:spcPct val="100000"/>
              </a:lnSpc>
              <a:spcBef>
                <a:spcPts val="0"/>
              </a:spcBef>
              <a:spcAft>
                <a:spcPts val="0"/>
              </a:spcAft>
              <a:buNone/>
            </a:pPr>
            <a:endParaRPr sz="1100" dirty="0">
              <a:solidFill>
                <a:srgbClr val="695D46"/>
              </a:solidFill>
              <a:latin typeface="+mn-lt"/>
              <a:ea typeface="PT Sans Narrow" charset="-52"/>
              <a:cs typeface="PT Sans Narrow" charset="-5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Shape 458" descr="Credit Flex 1.jpg"/>
          <p:cNvPicPr preferRelativeResize="0"/>
          <p:nvPr/>
        </p:nvPicPr>
        <p:blipFill rotWithShape="1">
          <a:blip r:embed="rId3">
            <a:alphaModFix/>
          </a:blip>
          <a:srcRect r="12945"/>
          <a:stretch/>
        </p:blipFill>
        <p:spPr>
          <a:xfrm>
            <a:off x="152400" y="152400"/>
            <a:ext cx="2903150" cy="2518325"/>
          </a:xfrm>
          <a:prstGeom prst="rect">
            <a:avLst/>
          </a:prstGeom>
          <a:noFill/>
          <a:ln>
            <a:noFill/>
          </a:ln>
        </p:spPr>
      </p:pic>
      <p:pic>
        <p:nvPicPr>
          <p:cNvPr id="459" name="Shape 459" descr="Credit Flex 2.jpg"/>
          <p:cNvPicPr preferRelativeResize="0"/>
          <p:nvPr/>
        </p:nvPicPr>
        <p:blipFill>
          <a:blip r:embed="rId4">
            <a:alphaModFix/>
          </a:blip>
          <a:stretch>
            <a:fillRect/>
          </a:stretch>
        </p:blipFill>
        <p:spPr>
          <a:xfrm>
            <a:off x="3312424" y="1010700"/>
            <a:ext cx="3488051" cy="2591674"/>
          </a:xfrm>
          <a:prstGeom prst="rect">
            <a:avLst/>
          </a:prstGeom>
          <a:noFill/>
          <a:ln>
            <a:noFill/>
          </a:ln>
        </p:spPr>
      </p:pic>
      <p:pic>
        <p:nvPicPr>
          <p:cNvPr id="460" name="Shape 460" descr="Credit Flex 3.jpg"/>
          <p:cNvPicPr preferRelativeResize="0"/>
          <p:nvPr/>
        </p:nvPicPr>
        <p:blipFill>
          <a:blip r:embed="rId5">
            <a:alphaModFix/>
          </a:blip>
          <a:stretch>
            <a:fillRect/>
          </a:stretch>
        </p:blipFill>
        <p:spPr>
          <a:xfrm>
            <a:off x="152400" y="2823125"/>
            <a:ext cx="2903152" cy="2167973"/>
          </a:xfrm>
          <a:prstGeom prst="rect">
            <a:avLst/>
          </a:prstGeom>
          <a:noFill/>
          <a:ln>
            <a:noFill/>
          </a:ln>
        </p:spPr>
      </p:pic>
      <p:sp>
        <p:nvSpPr>
          <p:cNvPr id="461" name="Shape 461"/>
          <p:cNvSpPr txBox="1"/>
          <p:nvPr/>
        </p:nvSpPr>
        <p:spPr>
          <a:xfrm>
            <a:off x="3312425" y="152400"/>
            <a:ext cx="5575500" cy="691200"/>
          </a:xfrm>
          <a:prstGeom prst="rect">
            <a:avLst/>
          </a:prstGeom>
          <a:noFill/>
          <a:ln>
            <a:noFill/>
          </a:ln>
        </p:spPr>
        <p:txBody>
          <a:bodyPr lIns="91425" tIns="91425" rIns="91425" bIns="91425" anchor="t" anchorCtr="0">
            <a:noAutofit/>
          </a:bodyPr>
          <a:lstStyle/>
          <a:p>
            <a:pPr lvl="0">
              <a:spcBef>
                <a:spcPts val="0"/>
              </a:spcBef>
              <a:buNone/>
            </a:pPr>
            <a:r>
              <a:rPr lang="en" sz="3000" b="1" u="sng">
                <a:solidFill>
                  <a:schemeClr val="hlink"/>
                </a:solidFill>
                <a:latin typeface="PT Sans Narrow"/>
                <a:ea typeface="PT Sans Narrow"/>
                <a:cs typeface="PT Sans Narrow"/>
                <a:sym typeface="PT Sans Narrow"/>
                <a:hlinkClick r:id="rId6"/>
              </a:rPr>
              <a:t>Ohio Credit Flexibility Legislation</a:t>
            </a:r>
          </a:p>
        </p:txBody>
      </p:sp>
      <p:pic>
        <p:nvPicPr>
          <p:cNvPr id="462" name="Shape 462" descr="Credit Flex 4.png"/>
          <p:cNvPicPr preferRelativeResize="0"/>
          <p:nvPr/>
        </p:nvPicPr>
        <p:blipFill>
          <a:blip r:embed="rId7">
            <a:alphaModFix/>
          </a:blip>
          <a:stretch>
            <a:fillRect/>
          </a:stretch>
        </p:blipFill>
        <p:spPr>
          <a:xfrm>
            <a:off x="5914999" y="2823125"/>
            <a:ext cx="2819376" cy="210010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pic>
        <p:nvPicPr>
          <p:cNvPr id="467" name="Shape 467" descr="Cities of LRNG.jpg">
            <a:hlinkClick r:id="rId3"/>
          </p:cNvPr>
          <p:cNvPicPr preferRelativeResize="0"/>
          <p:nvPr/>
        </p:nvPicPr>
        <p:blipFill rotWithShape="1">
          <a:blip r:embed="rId4">
            <a:alphaModFix/>
          </a:blip>
          <a:srcRect l="2207" r="3443" b="8609"/>
          <a:stretch/>
        </p:blipFill>
        <p:spPr>
          <a:xfrm>
            <a:off x="133725" y="111250"/>
            <a:ext cx="5400675" cy="2850800"/>
          </a:xfrm>
          <a:prstGeom prst="rect">
            <a:avLst/>
          </a:prstGeom>
          <a:noFill/>
          <a:ln>
            <a:noFill/>
          </a:ln>
        </p:spPr>
      </p:pic>
      <p:pic>
        <p:nvPicPr>
          <p:cNvPr id="468" name="Shape 468" descr="MacArthur Digital Learning.jpg">
            <a:hlinkClick r:id="rId5"/>
          </p:cNvPr>
          <p:cNvPicPr preferRelativeResize="0"/>
          <p:nvPr/>
        </p:nvPicPr>
        <p:blipFill>
          <a:blip r:embed="rId6">
            <a:alphaModFix/>
          </a:blip>
          <a:stretch>
            <a:fillRect/>
          </a:stretch>
        </p:blipFill>
        <p:spPr>
          <a:xfrm>
            <a:off x="4605100" y="2304300"/>
            <a:ext cx="4128573" cy="2729050"/>
          </a:xfrm>
          <a:prstGeom prst="rect">
            <a:avLst/>
          </a:prstGeom>
          <a:noFill/>
          <a:ln>
            <a:noFill/>
          </a:ln>
        </p:spPr>
      </p:pic>
      <p:pic>
        <p:nvPicPr>
          <p:cNvPr id="469" name="Shape 469" descr="Digital Badging.png">
            <a:hlinkClick r:id="rId7"/>
          </p:cNvPr>
          <p:cNvPicPr preferRelativeResize="0"/>
          <p:nvPr/>
        </p:nvPicPr>
        <p:blipFill>
          <a:blip r:embed="rId8">
            <a:alphaModFix/>
          </a:blip>
          <a:stretch>
            <a:fillRect/>
          </a:stretch>
        </p:blipFill>
        <p:spPr>
          <a:xfrm>
            <a:off x="337575" y="2662450"/>
            <a:ext cx="3266636" cy="2370899"/>
          </a:xfrm>
          <a:prstGeom prst="rect">
            <a:avLst/>
          </a:prstGeom>
          <a:noFill/>
          <a:ln>
            <a:noFill/>
          </a:ln>
        </p:spPr>
      </p:pic>
      <p:cxnSp>
        <p:nvCxnSpPr>
          <p:cNvPr id="470" name="Shape 470"/>
          <p:cNvCxnSpPr/>
          <p:nvPr/>
        </p:nvCxnSpPr>
        <p:spPr>
          <a:xfrm flipH="1">
            <a:off x="5030500" y="1038975"/>
            <a:ext cx="977100" cy="298200"/>
          </a:xfrm>
          <a:prstGeom prst="straightConnector1">
            <a:avLst/>
          </a:prstGeom>
          <a:noFill/>
          <a:ln w="38100" cap="flat" cmpd="sng">
            <a:solidFill>
              <a:schemeClr val="accent1"/>
            </a:solidFill>
            <a:prstDash val="solid"/>
            <a:round/>
            <a:headEnd type="none" w="lg" len="lg"/>
            <a:tailEnd type="triangle" w="lg" len="lg"/>
          </a:ln>
        </p:spPr>
      </p:cxnSp>
      <p:sp>
        <p:nvSpPr>
          <p:cNvPr id="471" name="Shape 471"/>
          <p:cNvSpPr txBox="1"/>
          <p:nvPr/>
        </p:nvSpPr>
        <p:spPr>
          <a:xfrm>
            <a:off x="6182475" y="298325"/>
            <a:ext cx="2684700" cy="1769400"/>
          </a:xfrm>
          <a:prstGeom prst="rect">
            <a:avLst/>
          </a:prstGeom>
          <a:noFill/>
          <a:ln>
            <a:noFill/>
          </a:ln>
        </p:spPr>
        <p:txBody>
          <a:bodyPr lIns="91425" tIns="91425" rIns="91425" bIns="91425" anchor="t" anchorCtr="0">
            <a:noAutofit/>
          </a:bodyPr>
          <a:lstStyle/>
          <a:p>
            <a:pPr lvl="0" rtl="0">
              <a:spcBef>
                <a:spcPts val="0"/>
              </a:spcBef>
              <a:buNone/>
            </a:pPr>
            <a:r>
              <a:rPr lang="en" sz="3600" b="1">
                <a:solidFill>
                  <a:schemeClr val="accent1"/>
                </a:solidFill>
                <a:latin typeface="PT Sans Narrow"/>
                <a:ea typeface="PT Sans Narrow"/>
                <a:cs typeface="PT Sans Narrow"/>
                <a:sym typeface="PT Sans Narrow"/>
              </a:rPr>
              <a:t>What’s happening in Philadelphia?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Shape 476"/>
          <p:cNvSpPr txBox="1">
            <a:spLocks noGrp="1"/>
          </p:cNvSpPr>
          <p:nvPr>
            <p:ph type="title"/>
          </p:nvPr>
        </p:nvSpPr>
        <p:spPr>
          <a:xfrm>
            <a:off x="311700" y="455975"/>
            <a:ext cx="5084100" cy="707400"/>
          </a:xfrm>
          <a:prstGeom prst="rect">
            <a:avLst/>
          </a:prstGeom>
        </p:spPr>
        <p:txBody>
          <a:bodyPr lIns="91425" tIns="91425" rIns="91425" bIns="91425" anchor="t" anchorCtr="0">
            <a:noAutofit/>
          </a:bodyPr>
          <a:lstStyle/>
          <a:p>
            <a:pPr lvl="0" rtl="0">
              <a:spcBef>
                <a:spcPts val="0"/>
              </a:spcBef>
              <a:buNone/>
            </a:pPr>
            <a:r>
              <a:rPr lang="en"/>
              <a:t>ELOs &amp; Workforce Training</a:t>
            </a:r>
          </a:p>
        </p:txBody>
      </p:sp>
      <p:sp>
        <p:nvSpPr>
          <p:cNvPr id="477" name="Shape 477"/>
          <p:cNvSpPr txBox="1">
            <a:spLocks noGrp="1"/>
          </p:cNvSpPr>
          <p:nvPr>
            <p:ph type="body" idx="1"/>
          </p:nvPr>
        </p:nvSpPr>
        <p:spPr>
          <a:xfrm>
            <a:off x="265500" y="1332375"/>
            <a:ext cx="8760300" cy="3526200"/>
          </a:xfrm>
          <a:prstGeom prst="rect">
            <a:avLst/>
          </a:prstGeom>
        </p:spPr>
        <p:txBody>
          <a:bodyPr lIns="91425" tIns="91425" rIns="91425" bIns="91425" anchor="t" anchorCtr="0">
            <a:noAutofit/>
          </a:bodyPr>
          <a:lstStyle/>
          <a:p>
            <a:pPr lvl="0" rtl="0">
              <a:spcBef>
                <a:spcPts val="0"/>
              </a:spcBef>
              <a:buNone/>
            </a:pPr>
            <a:r>
              <a:rPr lang="en" sz="1600" dirty="0">
                <a:latin typeface="+mn-lt"/>
              </a:rPr>
              <a:t>Students today are encouraged to identify </a:t>
            </a:r>
            <a:r>
              <a:rPr lang="en" sz="1600" u="sng" dirty="0">
                <a:latin typeface="+mn-lt"/>
              </a:rPr>
              <a:t>career pathways</a:t>
            </a:r>
            <a:r>
              <a:rPr lang="en" sz="1600" dirty="0">
                <a:latin typeface="+mn-lt"/>
              </a:rPr>
              <a:t> as early as middle school. By high school many are supposed to have Individual Career &amp; Academic Plans in place.</a:t>
            </a:r>
          </a:p>
          <a:p>
            <a:pPr lvl="0" rtl="0">
              <a:spcBef>
                <a:spcPts val="0"/>
              </a:spcBef>
              <a:buNone/>
            </a:pPr>
            <a:r>
              <a:rPr lang="en" sz="1600" dirty="0">
                <a:latin typeface="+mn-lt"/>
              </a:rPr>
              <a:t>Increasingly, children are viewed as </a:t>
            </a:r>
            <a:r>
              <a:rPr lang="en" sz="1600" u="sng" dirty="0">
                <a:latin typeface="+mn-lt"/>
              </a:rPr>
              <a:t>human capital</a:t>
            </a:r>
            <a:r>
              <a:rPr lang="en" sz="1600" dirty="0">
                <a:latin typeface="+mn-lt"/>
              </a:rPr>
              <a:t> to meet the needs of the economy.</a:t>
            </a:r>
          </a:p>
          <a:p>
            <a:pPr lvl="0" rtl="0">
              <a:spcBef>
                <a:spcPts val="0"/>
              </a:spcBef>
              <a:buNone/>
            </a:pPr>
            <a:r>
              <a:rPr lang="en" sz="1600" dirty="0">
                <a:latin typeface="+mn-lt"/>
              </a:rPr>
              <a:t>Education now emphasizes </a:t>
            </a:r>
            <a:r>
              <a:rPr lang="en" sz="1600" u="sng" dirty="0">
                <a:latin typeface="+mn-lt"/>
              </a:rPr>
              <a:t>acquisition of skills</a:t>
            </a:r>
            <a:r>
              <a:rPr lang="en" sz="1600" dirty="0">
                <a:latin typeface="+mn-lt"/>
              </a:rPr>
              <a:t> over exercising intellectual curiosity.</a:t>
            </a:r>
          </a:p>
          <a:p>
            <a:pPr lvl="0" rtl="0">
              <a:spcBef>
                <a:spcPts val="0"/>
              </a:spcBef>
              <a:buNone/>
            </a:pPr>
            <a:r>
              <a:rPr lang="en" sz="1600" dirty="0">
                <a:latin typeface="+mn-lt"/>
              </a:rPr>
              <a:t>ELOs are consistent with workforce training, since many of these “learning opportunities” involve a career component. It also provides a means whereby a student’s “soft skills” can be assessed and documented in a project-based setting.</a:t>
            </a:r>
          </a:p>
          <a:p>
            <a:pPr lvl="0" rtl="0">
              <a:spcBef>
                <a:spcPts val="0"/>
              </a:spcBef>
              <a:buNone/>
            </a:pPr>
            <a:r>
              <a:rPr lang="en" sz="1600" dirty="0">
                <a:latin typeface="+mn-lt"/>
              </a:rPr>
              <a:t>There is great pressure </a:t>
            </a:r>
            <a:r>
              <a:rPr lang="en" sz="1600" dirty="0">
                <a:solidFill>
                  <a:srgbClr val="555555"/>
                </a:solidFill>
                <a:latin typeface="+mn-lt"/>
              </a:rPr>
              <a:t>to </a:t>
            </a:r>
            <a:r>
              <a:rPr lang="en" sz="1600" u="sng" dirty="0">
                <a:solidFill>
                  <a:srgbClr val="555555"/>
                </a:solidFill>
                <a:latin typeface="+mn-lt"/>
                <a:hlinkClick r:id="rId3"/>
              </a:rPr>
              <a:t>lift restrictions on sharing student records</a:t>
            </a:r>
            <a:r>
              <a:rPr lang="en" sz="1600" dirty="0">
                <a:solidFill>
                  <a:srgbClr val="555555"/>
                </a:solidFill>
                <a:latin typeface="+mn-lt"/>
              </a:rPr>
              <a:t> acros</a:t>
            </a:r>
            <a:r>
              <a:rPr lang="en" sz="1600" dirty="0">
                <a:latin typeface="+mn-lt"/>
              </a:rPr>
              <a:t>s federal agencies and to research institutions, so as to facilitate the flow of education-workforce data.</a:t>
            </a:r>
          </a:p>
        </p:txBody>
      </p:sp>
      <p:pic>
        <p:nvPicPr>
          <p:cNvPr id="478" name="Shape 478" descr="College &amp; Career.jpg"/>
          <p:cNvPicPr preferRelativeResize="0"/>
          <p:nvPr/>
        </p:nvPicPr>
        <p:blipFill>
          <a:blip r:embed="rId4">
            <a:alphaModFix/>
          </a:blip>
          <a:stretch>
            <a:fillRect/>
          </a:stretch>
        </p:blipFill>
        <p:spPr>
          <a:xfrm>
            <a:off x="5560250" y="163325"/>
            <a:ext cx="3465550" cy="1169049"/>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Shape 483"/>
          <p:cNvSpPr txBox="1">
            <a:spLocks noGrp="1"/>
          </p:cNvSpPr>
          <p:nvPr>
            <p:ph type="title"/>
          </p:nvPr>
        </p:nvSpPr>
        <p:spPr>
          <a:xfrm>
            <a:off x="90250" y="156925"/>
            <a:ext cx="5950200" cy="1074900"/>
          </a:xfrm>
          <a:prstGeom prst="rect">
            <a:avLst/>
          </a:prstGeom>
        </p:spPr>
        <p:txBody>
          <a:bodyPr lIns="91425" tIns="91425" rIns="91425" bIns="91425" anchor="t" anchorCtr="0">
            <a:noAutofit/>
          </a:bodyPr>
          <a:lstStyle/>
          <a:p>
            <a:pPr lvl="0">
              <a:spcBef>
                <a:spcPts val="0"/>
              </a:spcBef>
              <a:buNone/>
            </a:pPr>
            <a:r>
              <a:rPr lang="en" sz="3000"/>
              <a:t>It’s all in how you frame the conversation, and the reformers have a head start.</a:t>
            </a:r>
          </a:p>
        </p:txBody>
      </p:sp>
      <p:sp>
        <p:nvSpPr>
          <p:cNvPr id="484" name="Shape 484"/>
          <p:cNvSpPr txBox="1">
            <a:spLocks noGrp="1"/>
          </p:cNvSpPr>
          <p:nvPr>
            <p:ph type="body" idx="1"/>
          </p:nvPr>
        </p:nvSpPr>
        <p:spPr>
          <a:xfrm>
            <a:off x="142886" y="1454625"/>
            <a:ext cx="3771900" cy="3512100"/>
          </a:xfrm>
          <a:prstGeom prst="rect">
            <a:avLst/>
          </a:prstGeom>
        </p:spPr>
        <p:txBody>
          <a:bodyPr lIns="91425" tIns="91425" rIns="91425" bIns="91425" anchor="t" anchorCtr="0">
            <a:noAutofit/>
          </a:bodyPr>
          <a:lstStyle/>
          <a:p>
            <a:pPr lvl="0" rtl="0">
              <a:lnSpc>
                <a:spcPct val="150000"/>
              </a:lnSpc>
              <a:spcBef>
                <a:spcPts val="0"/>
              </a:spcBef>
              <a:spcAft>
                <a:spcPts val="0"/>
              </a:spcAft>
              <a:buNone/>
            </a:pPr>
            <a:r>
              <a:rPr lang="en" sz="1800" dirty="0">
                <a:latin typeface="+mn-lt"/>
              </a:rPr>
              <a:t>Innovative</a:t>
            </a:r>
          </a:p>
          <a:p>
            <a:pPr lvl="0">
              <a:lnSpc>
                <a:spcPct val="150000"/>
              </a:lnSpc>
              <a:spcBef>
                <a:spcPts val="0"/>
              </a:spcBef>
              <a:spcAft>
                <a:spcPts val="0"/>
              </a:spcAft>
              <a:buNone/>
            </a:pPr>
            <a:r>
              <a:rPr lang="en" sz="1800" dirty="0">
                <a:latin typeface="+mn-lt"/>
              </a:rPr>
              <a:t>Student-Centered</a:t>
            </a:r>
          </a:p>
          <a:p>
            <a:pPr lvl="0" rtl="0">
              <a:lnSpc>
                <a:spcPct val="150000"/>
              </a:lnSpc>
              <a:spcBef>
                <a:spcPts val="0"/>
              </a:spcBef>
              <a:spcAft>
                <a:spcPts val="0"/>
              </a:spcAft>
              <a:buNone/>
            </a:pPr>
            <a:r>
              <a:rPr lang="en" sz="1800" dirty="0">
                <a:latin typeface="+mn-lt"/>
              </a:rPr>
              <a:t>Personalized</a:t>
            </a:r>
          </a:p>
          <a:p>
            <a:pPr lvl="0" rtl="0">
              <a:lnSpc>
                <a:spcPct val="150000"/>
              </a:lnSpc>
              <a:spcBef>
                <a:spcPts val="0"/>
              </a:spcBef>
              <a:spcAft>
                <a:spcPts val="0"/>
              </a:spcAft>
              <a:buNone/>
            </a:pPr>
            <a:r>
              <a:rPr lang="en" sz="1800" dirty="0">
                <a:latin typeface="+mn-lt"/>
              </a:rPr>
              <a:t>Adaptive</a:t>
            </a:r>
          </a:p>
          <a:p>
            <a:pPr lvl="0" rtl="0">
              <a:lnSpc>
                <a:spcPct val="150000"/>
              </a:lnSpc>
              <a:spcBef>
                <a:spcPts val="0"/>
              </a:spcBef>
              <a:spcAft>
                <a:spcPts val="0"/>
              </a:spcAft>
              <a:buNone/>
            </a:pPr>
            <a:r>
              <a:rPr lang="en" sz="1800" dirty="0">
                <a:latin typeface="+mn-lt"/>
              </a:rPr>
              <a:t>Blended-Hybrid Learning </a:t>
            </a:r>
          </a:p>
          <a:p>
            <a:pPr lvl="0" rtl="0">
              <a:lnSpc>
                <a:spcPct val="150000"/>
              </a:lnSpc>
              <a:spcBef>
                <a:spcPts val="0"/>
              </a:spcBef>
              <a:spcAft>
                <a:spcPts val="0"/>
              </a:spcAft>
              <a:buNone/>
            </a:pPr>
            <a:r>
              <a:rPr lang="en" sz="1800" dirty="0">
                <a:latin typeface="+mn-lt"/>
              </a:rPr>
              <a:t>Formative (Stealth) Assessments</a:t>
            </a:r>
          </a:p>
          <a:p>
            <a:pPr lvl="0" rtl="0">
              <a:lnSpc>
                <a:spcPct val="150000"/>
              </a:lnSpc>
              <a:spcBef>
                <a:spcPts val="0"/>
              </a:spcBef>
              <a:spcAft>
                <a:spcPts val="0"/>
              </a:spcAft>
              <a:buNone/>
            </a:pPr>
            <a:r>
              <a:rPr lang="en" sz="1800" dirty="0">
                <a:latin typeface="+mn-lt"/>
              </a:rPr>
              <a:t>Gamified Education Software</a:t>
            </a:r>
          </a:p>
          <a:p>
            <a:pPr lvl="0" rtl="0">
              <a:lnSpc>
                <a:spcPct val="150000"/>
              </a:lnSpc>
              <a:spcBef>
                <a:spcPts val="0"/>
              </a:spcBef>
              <a:spcAft>
                <a:spcPts val="0"/>
              </a:spcAft>
              <a:buNone/>
            </a:pPr>
            <a:r>
              <a:rPr lang="en" sz="1800" dirty="0">
                <a:latin typeface="+mn-lt"/>
              </a:rPr>
              <a:t>1:1 Devices Initiatives</a:t>
            </a:r>
          </a:p>
          <a:p>
            <a:pPr lvl="0">
              <a:lnSpc>
                <a:spcPct val="150000"/>
              </a:lnSpc>
              <a:spcBef>
                <a:spcPts val="0"/>
              </a:spcBef>
              <a:spcAft>
                <a:spcPts val="0"/>
              </a:spcAft>
              <a:buNone/>
            </a:pPr>
            <a:endParaRPr sz="1800" dirty="0">
              <a:latin typeface="+mn-lt"/>
            </a:endParaRPr>
          </a:p>
        </p:txBody>
      </p:sp>
      <p:sp>
        <p:nvSpPr>
          <p:cNvPr id="485" name="Shape 485"/>
          <p:cNvSpPr txBox="1">
            <a:spLocks noGrp="1"/>
          </p:cNvSpPr>
          <p:nvPr>
            <p:ph type="body" idx="2"/>
          </p:nvPr>
        </p:nvSpPr>
        <p:spPr>
          <a:xfrm>
            <a:off x="4509725" y="1449388"/>
            <a:ext cx="4052400" cy="3358800"/>
          </a:xfrm>
          <a:prstGeom prst="rect">
            <a:avLst/>
          </a:prstGeom>
        </p:spPr>
        <p:txBody>
          <a:bodyPr lIns="91425" tIns="91425" rIns="91425" bIns="91425" anchor="t" anchorCtr="0">
            <a:noAutofit/>
          </a:bodyPr>
          <a:lstStyle/>
          <a:p>
            <a:pPr lvl="0" rtl="0">
              <a:lnSpc>
                <a:spcPct val="150000"/>
              </a:lnSpc>
              <a:spcBef>
                <a:spcPts val="0"/>
              </a:spcBef>
              <a:spcAft>
                <a:spcPts val="0"/>
              </a:spcAft>
              <a:buNone/>
            </a:pPr>
            <a:r>
              <a:rPr lang="en" sz="1800" dirty="0">
                <a:latin typeface="+mn-lt"/>
              </a:rPr>
              <a:t>Untested</a:t>
            </a:r>
          </a:p>
          <a:p>
            <a:pPr lvl="0" rtl="0">
              <a:lnSpc>
                <a:spcPct val="150000"/>
              </a:lnSpc>
              <a:spcBef>
                <a:spcPts val="0"/>
              </a:spcBef>
              <a:spcAft>
                <a:spcPts val="0"/>
              </a:spcAft>
              <a:buNone/>
            </a:pPr>
            <a:r>
              <a:rPr lang="en" sz="1800" dirty="0">
                <a:latin typeface="+mn-lt"/>
              </a:rPr>
              <a:t>Isolated</a:t>
            </a:r>
          </a:p>
          <a:p>
            <a:pPr lvl="0" rtl="0">
              <a:lnSpc>
                <a:spcPct val="150000"/>
              </a:lnSpc>
              <a:spcBef>
                <a:spcPts val="0"/>
              </a:spcBef>
              <a:spcAft>
                <a:spcPts val="0"/>
              </a:spcAft>
              <a:buNone/>
            </a:pPr>
            <a:r>
              <a:rPr lang="en" sz="1800" dirty="0">
                <a:latin typeface="+mn-lt"/>
              </a:rPr>
              <a:t>Data-Mined</a:t>
            </a:r>
          </a:p>
          <a:p>
            <a:pPr lvl="0" rtl="0">
              <a:lnSpc>
                <a:spcPct val="150000"/>
              </a:lnSpc>
              <a:spcBef>
                <a:spcPts val="0"/>
              </a:spcBef>
              <a:spcAft>
                <a:spcPts val="0"/>
              </a:spcAft>
              <a:buNone/>
            </a:pPr>
            <a:r>
              <a:rPr lang="en" sz="1800" dirty="0">
                <a:latin typeface="+mn-lt"/>
              </a:rPr>
              <a:t>Controlled</a:t>
            </a:r>
          </a:p>
          <a:p>
            <a:pPr lvl="0" rtl="0">
              <a:lnSpc>
                <a:spcPct val="150000"/>
              </a:lnSpc>
              <a:spcBef>
                <a:spcPts val="0"/>
              </a:spcBef>
              <a:spcAft>
                <a:spcPts val="0"/>
              </a:spcAft>
              <a:buNone/>
            </a:pPr>
            <a:r>
              <a:rPr lang="en" sz="1800" dirty="0">
                <a:latin typeface="+mn-lt"/>
              </a:rPr>
              <a:t>Limited Access to a Human Teacher</a:t>
            </a:r>
          </a:p>
          <a:p>
            <a:pPr lvl="0" rtl="0">
              <a:lnSpc>
                <a:spcPct val="150000"/>
              </a:lnSpc>
              <a:spcBef>
                <a:spcPts val="0"/>
              </a:spcBef>
              <a:spcAft>
                <a:spcPts val="0"/>
              </a:spcAft>
              <a:buNone/>
            </a:pPr>
            <a:r>
              <a:rPr lang="en" sz="1800" dirty="0">
                <a:latin typeface="+mn-lt"/>
              </a:rPr>
              <a:t>Online Surveillance</a:t>
            </a:r>
          </a:p>
          <a:p>
            <a:pPr lvl="0" rtl="0">
              <a:lnSpc>
                <a:spcPct val="150000"/>
              </a:lnSpc>
              <a:spcBef>
                <a:spcPts val="0"/>
              </a:spcBef>
              <a:spcAft>
                <a:spcPts val="0"/>
              </a:spcAft>
              <a:buNone/>
            </a:pPr>
            <a:r>
              <a:rPr lang="en" sz="1800" dirty="0">
                <a:latin typeface="+mn-lt"/>
              </a:rPr>
              <a:t>Behavior Modification</a:t>
            </a:r>
          </a:p>
          <a:p>
            <a:pPr lvl="0" rtl="0">
              <a:lnSpc>
                <a:spcPct val="150000"/>
              </a:lnSpc>
              <a:spcBef>
                <a:spcPts val="0"/>
              </a:spcBef>
              <a:spcAft>
                <a:spcPts val="0"/>
              </a:spcAft>
              <a:buNone/>
            </a:pPr>
            <a:r>
              <a:rPr lang="en" sz="1800" dirty="0">
                <a:latin typeface="+mn-lt"/>
              </a:rPr>
              <a:t>Data Gathering Platforms</a:t>
            </a:r>
          </a:p>
          <a:p>
            <a:pPr lvl="0" rtl="0">
              <a:lnSpc>
                <a:spcPct val="150000"/>
              </a:lnSpc>
              <a:spcBef>
                <a:spcPts val="0"/>
              </a:spcBef>
              <a:spcAft>
                <a:spcPts val="0"/>
              </a:spcAft>
              <a:buNone/>
            </a:pPr>
            <a:endParaRPr sz="1800" dirty="0">
              <a:latin typeface="+mn-lt"/>
            </a:endParaRPr>
          </a:p>
          <a:p>
            <a:pPr lvl="0">
              <a:lnSpc>
                <a:spcPct val="150000"/>
              </a:lnSpc>
              <a:spcBef>
                <a:spcPts val="0"/>
              </a:spcBef>
              <a:spcAft>
                <a:spcPts val="0"/>
              </a:spcAft>
              <a:buNone/>
            </a:pPr>
            <a:endParaRPr sz="1800" dirty="0">
              <a:latin typeface="+mn-lt"/>
            </a:endParaRPr>
          </a:p>
        </p:txBody>
      </p:sp>
      <p:cxnSp>
        <p:nvCxnSpPr>
          <p:cNvPr id="486" name="Shape 486"/>
          <p:cNvCxnSpPr/>
          <p:nvPr/>
        </p:nvCxnSpPr>
        <p:spPr>
          <a:xfrm flipV="1">
            <a:off x="1505243" y="1757504"/>
            <a:ext cx="2766161" cy="958"/>
          </a:xfrm>
          <a:prstGeom prst="straightConnector1">
            <a:avLst/>
          </a:prstGeom>
          <a:noFill/>
          <a:ln w="38100" cap="flat" cmpd="sng">
            <a:solidFill>
              <a:schemeClr val="dk2"/>
            </a:solidFill>
            <a:prstDash val="solid"/>
            <a:round/>
            <a:headEnd type="none" w="lg" len="lg"/>
            <a:tailEnd type="triangle" w="lg" len="lg"/>
          </a:ln>
        </p:spPr>
      </p:cxnSp>
      <p:pic>
        <p:nvPicPr>
          <p:cNvPr id="487" name="Shape 487" descr="rocketship academy.jpg"/>
          <p:cNvPicPr preferRelativeResize="0"/>
          <p:nvPr/>
        </p:nvPicPr>
        <p:blipFill rotWithShape="1">
          <a:blip r:embed="rId3">
            <a:alphaModFix/>
          </a:blip>
          <a:srcRect l="20672"/>
          <a:stretch/>
        </p:blipFill>
        <p:spPr>
          <a:xfrm>
            <a:off x="5980602" y="299258"/>
            <a:ext cx="2922500" cy="2757199"/>
          </a:xfrm>
          <a:prstGeom prst="rect">
            <a:avLst/>
          </a:prstGeom>
          <a:noFill/>
          <a:ln>
            <a:noFill/>
          </a:ln>
        </p:spPr>
      </p:pic>
      <p:cxnSp>
        <p:nvCxnSpPr>
          <p:cNvPr id="488" name="Shape 488"/>
          <p:cNvCxnSpPr/>
          <p:nvPr/>
        </p:nvCxnSpPr>
        <p:spPr>
          <a:xfrm>
            <a:off x="2152357" y="2197098"/>
            <a:ext cx="2133140" cy="4532"/>
          </a:xfrm>
          <a:prstGeom prst="straightConnector1">
            <a:avLst/>
          </a:prstGeom>
          <a:noFill/>
          <a:ln w="38100" cap="flat" cmpd="sng">
            <a:solidFill>
              <a:schemeClr val="dk2"/>
            </a:solidFill>
            <a:prstDash val="solid"/>
            <a:round/>
            <a:headEnd type="none" w="lg" len="lg"/>
            <a:tailEnd type="triangle" w="lg" len="lg"/>
          </a:ln>
        </p:spPr>
      </p:cxnSp>
      <p:cxnSp>
        <p:nvCxnSpPr>
          <p:cNvPr id="489" name="Shape 489"/>
          <p:cNvCxnSpPr/>
          <p:nvPr/>
        </p:nvCxnSpPr>
        <p:spPr>
          <a:xfrm>
            <a:off x="1828800" y="2602523"/>
            <a:ext cx="2437781" cy="152"/>
          </a:xfrm>
          <a:prstGeom prst="straightConnector1">
            <a:avLst/>
          </a:prstGeom>
          <a:noFill/>
          <a:ln w="38100" cap="flat" cmpd="sng">
            <a:solidFill>
              <a:schemeClr val="dk2"/>
            </a:solidFill>
            <a:prstDash val="solid"/>
            <a:round/>
            <a:headEnd type="none" w="lg" len="lg"/>
            <a:tailEnd type="triangle" w="lg" len="lg"/>
          </a:ln>
        </p:spPr>
      </p:cxnSp>
      <p:cxnSp>
        <p:nvCxnSpPr>
          <p:cNvPr id="490" name="Shape 490"/>
          <p:cNvCxnSpPr/>
          <p:nvPr/>
        </p:nvCxnSpPr>
        <p:spPr>
          <a:xfrm>
            <a:off x="3698431" y="3857223"/>
            <a:ext cx="623490" cy="0"/>
          </a:xfrm>
          <a:prstGeom prst="straightConnector1">
            <a:avLst/>
          </a:prstGeom>
          <a:noFill/>
          <a:ln w="38100" cap="flat" cmpd="sng">
            <a:solidFill>
              <a:schemeClr val="dk2"/>
            </a:solidFill>
            <a:prstDash val="solid"/>
            <a:round/>
            <a:headEnd type="none" w="lg" len="lg"/>
            <a:tailEnd type="triangle" w="lg" len="lg"/>
          </a:ln>
        </p:spPr>
      </p:cxnSp>
      <p:cxnSp>
        <p:nvCxnSpPr>
          <p:cNvPr id="491" name="Shape 491"/>
          <p:cNvCxnSpPr/>
          <p:nvPr/>
        </p:nvCxnSpPr>
        <p:spPr>
          <a:xfrm>
            <a:off x="3485118" y="4240783"/>
            <a:ext cx="841800" cy="7200"/>
          </a:xfrm>
          <a:prstGeom prst="straightConnector1">
            <a:avLst/>
          </a:prstGeom>
          <a:noFill/>
          <a:ln w="38100" cap="flat" cmpd="sng">
            <a:solidFill>
              <a:schemeClr val="dk2"/>
            </a:solidFill>
            <a:prstDash val="solid"/>
            <a:round/>
            <a:headEnd type="none" w="lg" len="lg"/>
            <a:tailEnd type="triangle" w="lg" len="lg"/>
          </a:ln>
        </p:spPr>
      </p:cxnSp>
      <p:cxnSp>
        <p:nvCxnSpPr>
          <p:cNvPr id="493" name="Shape 493"/>
          <p:cNvCxnSpPr/>
          <p:nvPr/>
        </p:nvCxnSpPr>
        <p:spPr>
          <a:xfrm rot="10800000" flipH="1">
            <a:off x="3108631" y="3424210"/>
            <a:ext cx="1179600" cy="17100"/>
          </a:xfrm>
          <a:prstGeom prst="straightConnector1">
            <a:avLst/>
          </a:prstGeom>
          <a:noFill/>
          <a:ln w="38100" cap="flat" cmpd="sng">
            <a:solidFill>
              <a:schemeClr val="dk2"/>
            </a:solidFill>
            <a:prstDash val="solid"/>
            <a:round/>
            <a:headEnd type="none" w="lg" len="lg"/>
            <a:tailEnd type="triangle" w="lg" len="lg"/>
          </a:ln>
        </p:spPr>
      </p:cxnSp>
      <p:cxnSp>
        <p:nvCxnSpPr>
          <p:cNvPr id="494" name="Shape 494"/>
          <p:cNvCxnSpPr/>
          <p:nvPr/>
        </p:nvCxnSpPr>
        <p:spPr>
          <a:xfrm rot="10800000" flipH="1">
            <a:off x="2727849" y="4645166"/>
            <a:ext cx="1638300" cy="18600"/>
          </a:xfrm>
          <a:prstGeom prst="straightConnector1">
            <a:avLst/>
          </a:prstGeom>
          <a:noFill/>
          <a:ln w="38100" cap="flat" cmpd="sng">
            <a:solidFill>
              <a:schemeClr val="dk2"/>
            </a:solidFill>
            <a:prstDash val="solid"/>
            <a:round/>
            <a:headEnd type="none" w="lg" len="lg"/>
            <a:tailEnd type="triangle" w="lg" len="lg"/>
          </a:ln>
        </p:spPr>
      </p:cxnSp>
      <p:cxnSp>
        <p:nvCxnSpPr>
          <p:cNvPr id="18" name="Shape 489"/>
          <p:cNvCxnSpPr/>
          <p:nvPr/>
        </p:nvCxnSpPr>
        <p:spPr>
          <a:xfrm>
            <a:off x="1505243" y="2996570"/>
            <a:ext cx="2799851" cy="0"/>
          </a:xfrm>
          <a:prstGeom prst="straightConnector1">
            <a:avLst/>
          </a:prstGeom>
          <a:noFill/>
          <a:ln w="38100" cap="flat" cmpd="sng">
            <a:solidFill>
              <a:schemeClr val="dk2"/>
            </a:solidFill>
            <a:prstDash val="solid"/>
            <a:round/>
            <a:headEnd type="none" w="lg" len="lg"/>
            <a:tailEnd type="triangle" w="lg" len="lg"/>
          </a:ln>
        </p:spPr>
      </p:cxn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Shape 499"/>
          <p:cNvSpPr txBox="1"/>
          <p:nvPr/>
        </p:nvSpPr>
        <p:spPr>
          <a:xfrm>
            <a:off x="311700" y="814800"/>
            <a:ext cx="8571300" cy="942000"/>
          </a:xfrm>
          <a:prstGeom prst="rect">
            <a:avLst/>
          </a:prstGeom>
          <a:noFill/>
          <a:ln>
            <a:noFill/>
          </a:ln>
        </p:spPr>
        <p:txBody>
          <a:bodyPr lIns="91425" tIns="91425" rIns="91425" bIns="91425" anchor="ctr" anchorCtr="0">
            <a:noAutofit/>
          </a:bodyPr>
          <a:lstStyle/>
          <a:p>
            <a:pPr lvl="0" algn="ctr" rtl="0">
              <a:spcBef>
                <a:spcPts val="0"/>
              </a:spcBef>
              <a:buNone/>
            </a:pPr>
            <a:r>
              <a:rPr lang="en" sz="3600" b="1" dirty="0">
                <a:solidFill>
                  <a:srgbClr val="EF6C00"/>
                </a:solidFill>
                <a:latin typeface="PT Sans Narrow"/>
                <a:ea typeface="PT Sans Narrow"/>
                <a:cs typeface="PT Sans Narrow"/>
                <a:sym typeface="PT Sans Narrow"/>
              </a:rPr>
              <a:t>If you are interested in reading more thoughts on digital education by a skeptical parent, visit: </a:t>
            </a:r>
          </a:p>
        </p:txBody>
      </p:sp>
      <p:sp>
        <p:nvSpPr>
          <p:cNvPr id="500" name="Shape 500"/>
          <p:cNvSpPr txBox="1"/>
          <p:nvPr/>
        </p:nvSpPr>
        <p:spPr>
          <a:xfrm>
            <a:off x="873225" y="3003025"/>
            <a:ext cx="7411800" cy="1235400"/>
          </a:xfrm>
          <a:prstGeom prst="rect">
            <a:avLst/>
          </a:prstGeom>
          <a:noFill/>
          <a:ln>
            <a:noFill/>
          </a:ln>
        </p:spPr>
        <p:txBody>
          <a:bodyPr lIns="91425" tIns="91425" rIns="91425" bIns="91425" anchor="ctr" anchorCtr="0">
            <a:noAutofit/>
          </a:bodyPr>
          <a:lstStyle/>
          <a:p>
            <a:pPr lvl="0" algn="ctr"/>
            <a:r>
              <a:rPr lang="en" sz="4800" b="1" u="sng" dirty="0">
                <a:solidFill>
                  <a:srgbClr val="695D46">
                    <a:lumMod val="50000"/>
                  </a:srgbClr>
                </a:solidFill>
                <a:latin typeface="PT Sans Narrow" charset="-52"/>
                <a:ea typeface="PT Sans Narrow" charset="-52"/>
                <a:cs typeface="PT Sans Narrow" charset="-52"/>
                <a:sym typeface="Open Sans"/>
                <a:hlinkClick r:id="rId3"/>
              </a:rPr>
              <a:t>A </a:t>
            </a:r>
            <a:r>
              <a:rPr lang="en-US" sz="4800" b="1" u="sng" dirty="0" smtClean="0">
                <a:solidFill>
                  <a:srgbClr val="695D46">
                    <a:lumMod val="50000"/>
                  </a:srgbClr>
                </a:solidFill>
                <a:latin typeface="PT Sans Narrow" charset="-52"/>
                <a:ea typeface="PT Sans Narrow" charset="-52"/>
                <a:cs typeface="PT Sans Narrow" charset="-52"/>
                <a:sym typeface="Open Sans"/>
                <a:hlinkClick r:id="rId3"/>
              </a:rPr>
              <a:t>W</a:t>
            </a:r>
            <a:r>
              <a:rPr lang="en" sz="4800" b="1" u="sng" dirty="0" smtClean="0">
                <a:solidFill>
                  <a:srgbClr val="695D46">
                    <a:lumMod val="50000"/>
                  </a:srgbClr>
                </a:solidFill>
                <a:latin typeface="PT Sans Narrow" charset="-52"/>
                <a:ea typeface="PT Sans Narrow" charset="-52"/>
                <a:cs typeface="PT Sans Narrow" charset="-52"/>
                <a:sym typeface="Open Sans"/>
                <a:hlinkClick r:id="rId3"/>
              </a:rPr>
              <a:t>rench </a:t>
            </a:r>
            <a:r>
              <a:rPr lang="en" sz="4800" b="1" u="sng" dirty="0">
                <a:solidFill>
                  <a:srgbClr val="695D46">
                    <a:lumMod val="50000"/>
                  </a:srgbClr>
                </a:solidFill>
                <a:latin typeface="PT Sans Narrow" charset="-52"/>
                <a:ea typeface="PT Sans Narrow" charset="-52"/>
                <a:cs typeface="PT Sans Narrow" charset="-52"/>
                <a:sym typeface="Open Sans"/>
                <a:hlinkClick r:id="rId3"/>
              </a:rPr>
              <a:t>In The </a:t>
            </a:r>
            <a:r>
              <a:rPr lang="en" sz="4800" b="1" u="sng" dirty="0" smtClean="0">
                <a:solidFill>
                  <a:srgbClr val="695D46">
                    <a:lumMod val="50000"/>
                  </a:srgbClr>
                </a:solidFill>
                <a:latin typeface="PT Sans Narrow" charset="-52"/>
                <a:ea typeface="PT Sans Narrow" charset="-52"/>
                <a:cs typeface="PT Sans Narrow" charset="-52"/>
                <a:sym typeface="Open Sans"/>
                <a:hlinkClick r:id="rId3"/>
              </a:rPr>
              <a:t>Gears</a:t>
            </a:r>
            <a:endParaRPr lang="en-US" sz="4800" b="1" u="sng" dirty="0" smtClean="0">
              <a:solidFill>
                <a:srgbClr val="695D46">
                  <a:lumMod val="50000"/>
                </a:srgbClr>
              </a:solidFill>
              <a:latin typeface="PT Sans Narrow" charset="-52"/>
              <a:ea typeface="PT Sans Narrow" charset="-52"/>
              <a:cs typeface="PT Sans Narrow" charset="-52"/>
              <a:sym typeface="Open Sans"/>
            </a:endParaRPr>
          </a:p>
          <a:p>
            <a:pPr lvl="0" algn="ctr"/>
            <a:r>
              <a:rPr lang="en-US" sz="3600" b="1" u="sng" dirty="0" smtClean="0">
                <a:solidFill>
                  <a:schemeClr val="bg2">
                    <a:lumMod val="50000"/>
                  </a:schemeClr>
                </a:solidFill>
                <a:latin typeface="PT Sans Narrow" charset="-52"/>
                <a:ea typeface="PT Sans Narrow" charset="-52"/>
                <a:cs typeface="PT Sans Narrow" charset="-52"/>
                <a:sym typeface="Open Sans"/>
              </a:rPr>
              <a:t>https://</a:t>
            </a:r>
            <a:r>
              <a:rPr lang="en-US" sz="3600" b="1" u="sng" dirty="0" smtClean="0">
                <a:solidFill>
                  <a:srgbClr val="695D46">
                    <a:lumMod val="50000"/>
                  </a:srgbClr>
                </a:solidFill>
                <a:latin typeface="PT Sans Narrow" charset="-52"/>
                <a:ea typeface="PT Sans Narrow" charset="-52"/>
                <a:cs typeface="PT Sans Narrow" charset="-52"/>
                <a:sym typeface="Open Sans"/>
              </a:rPr>
              <a:t>wrenchinthegears.com</a:t>
            </a:r>
            <a:r>
              <a:rPr lang="en-US" sz="3600" b="1" u="sng" dirty="0" smtClean="0">
                <a:solidFill>
                  <a:schemeClr val="bg2">
                    <a:lumMod val="50000"/>
                  </a:schemeClr>
                </a:solidFill>
                <a:latin typeface="PT Sans Narrow" charset="-52"/>
                <a:ea typeface="PT Sans Narrow" charset="-52"/>
                <a:cs typeface="PT Sans Narrow" charset="-52"/>
                <a:sym typeface="Open Sans"/>
              </a:rPr>
              <a:t>/</a:t>
            </a:r>
            <a:r>
              <a:rPr lang="en-US" sz="3600" b="1" u="sng" dirty="0" smtClean="0">
                <a:solidFill>
                  <a:srgbClr val="695D46">
                    <a:lumMod val="50000"/>
                  </a:srgbClr>
                </a:solidFill>
                <a:latin typeface="PT Sans Narrow" charset="-52"/>
                <a:ea typeface="PT Sans Narrow" charset="-52"/>
                <a:cs typeface="PT Sans Narrow" charset="-52"/>
                <a:sym typeface="Open Sans"/>
                <a:hlinkClick r:id="rId4"/>
              </a:rPr>
              <a:t> </a:t>
            </a:r>
            <a:endParaRPr lang="en" sz="4800" b="1" u="sng" dirty="0">
              <a:solidFill>
                <a:srgbClr val="695D46">
                  <a:lumMod val="50000"/>
                </a:srgbClr>
              </a:solidFill>
              <a:latin typeface="PT Sans Narrow" charset="-52"/>
              <a:ea typeface="PT Sans Narrow" charset="-52"/>
              <a:cs typeface="PT Sans Narrow" charset="-52"/>
              <a:sym typeface="Open Sans"/>
              <a:hlinkClick r:id="rId4"/>
            </a:endParaRPr>
          </a:p>
          <a:p>
            <a:pPr lvl="0" algn="ctr" rtl="0">
              <a:spcBef>
                <a:spcPts val="0"/>
              </a:spcBef>
              <a:buNone/>
            </a:pPr>
            <a:endParaRPr lang="en" sz="4800" b="1" u="sng" dirty="0">
              <a:solidFill>
                <a:schemeClr val="bg2">
                  <a:lumMod val="50000"/>
                </a:schemeClr>
              </a:solidFill>
              <a:latin typeface="PT Sans Narrow" charset="-52"/>
              <a:ea typeface="PT Sans Narrow" charset="-52"/>
              <a:cs typeface="PT Sans Narrow" charset="-52"/>
              <a:sym typeface="Open Sans"/>
              <a:hlinkClick r:id="rId4"/>
            </a:endParaRPr>
          </a:p>
        </p:txBody>
      </p:sp>
    </p:spTree>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TotalTime>
  <Words>2296</Words>
  <Application>Microsoft Macintosh PowerPoint</Application>
  <PresentationFormat>On-screen Show (16:9)</PresentationFormat>
  <Paragraphs>314</Paragraphs>
  <Slides>52</Slides>
  <Notes>52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52</vt:i4>
      </vt:variant>
    </vt:vector>
  </HeadingPairs>
  <TitlesOfParts>
    <vt:vector size="57" baseType="lpstr">
      <vt:lpstr>Arial</vt:lpstr>
      <vt:lpstr>PT Sans Narrow</vt:lpstr>
      <vt:lpstr>Open Sans</vt:lpstr>
      <vt:lpstr>PT Sans</vt:lpstr>
      <vt:lpstr>tropic</vt:lpstr>
      <vt:lpstr>Future Ready Schools</vt:lpstr>
      <vt:lpstr>PowerPoint Presentation</vt:lpstr>
      <vt:lpstr>PowerPoint Presentation</vt:lpstr>
      <vt:lpstr>ESSA changed the game.</vt:lpstr>
      <vt:lpstr>PowerPoint Presentation</vt:lpstr>
      <vt:lpstr>In the learning ecosystem,  certified teachers could be replaced by...</vt:lpstr>
      <vt:lpstr>Are we approaching a time when school buildings with human teachers are no longer the norm?</vt:lpstr>
      <vt:lpstr>PowerPoint Presentation</vt:lpstr>
      <vt:lpstr>PowerPoint Presentation</vt:lpstr>
      <vt:lpstr>Anytime, Anywhere Any Path, Any Pace Learning Ecosystems</vt:lpstr>
      <vt:lpstr>PowerPoint Presentation</vt:lpstr>
      <vt:lpstr>PowerPoint Presentation</vt:lpstr>
      <vt:lpstr>Austerity Shift to OER #GoOpen Playlist Education</vt:lpstr>
      <vt:lpstr>PowerPoint Presentation</vt:lpstr>
      <vt:lpstr>Children too young for log-ins are given badges.</vt:lpstr>
      <vt:lpstr>PowerPoint Presentation</vt:lpstr>
      <vt:lpstr>PowerPoint Presentation</vt:lpstr>
      <vt:lpstr>Playlist Education  Personalized Pathways </vt:lpstr>
      <vt:lpstr>PowerPoint Presentation</vt:lpstr>
      <vt:lpstr>PowerPoint Presentation</vt:lpstr>
      <vt:lpstr>This is our future if we don’t start speaking up.</vt:lpstr>
      <vt:lpstr>Institute for the Future’s Partners (Partial List)</vt:lpstr>
      <vt:lpstr>HUMANITY</vt:lpstr>
      <vt:lpstr>PowerPoint Presentation</vt:lpstr>
      <vt:lpstr>Devices are continuously watching and listening.</vt:lpstr>
      <vt:lpstr>PowerPoint Presentation</vt:lpstr>
      <vt:lpstr>Origins of A National Cyber Education Program</vt:lpstr>
      <vt:lpstr>Origins ADL in the Department of Defense</vt:lpstr>
      <vt:lpstr>PowerPoint Presentation</vt:lpstr>
      <vt:lpstr>PowerPoint Presentation</vt:lpstr>
      <vt:lpstr>Expansion of ADL to Include Live Data Streams</vt:lpstr>
      <vt:lpstr>Big Data and Students</vt:lpstr>
      <vt:lpstr>How much data? All of it please.</vt:lpstr>
      <vt:lpstr>PowerPoint Presentation</vt:lpstr>
      <vt:lpstr>Social Emotional Online Learning Modules Can be monitored by school staff - even deleted content.</vt:lpstr>
      <vt:lpstr>PowerPoint Presentation</vt:lpstr>
      <vt:lpstr>“Implications of the Advanced Learning Initiative on Education” 2003</vt:lpstr>
      <vt:lpstr>PowerPoint Presentation</vt:lpstr>
      <vt:lpstr>PowerPoint Presentation</vt:lpstr>
      <vt:lpstr>Online Learning</vt:lpstr>
      <vt:lpstr>Data-Driven Education</vt:lpstr>
      <vt:lpstr>DoD’s ADL Initiative &amp; Department of Ed Create the “Learning Registry”</vt:lpstr>
      <vt:lpstr>PowerPoint Presentation</vt:lpstr>
      <vt:lpstr>Credit Flexibility</vt:lpstr>
      <vt:lpstr>PowerPoint Presentation</vt:lpstr>
      <vt:lpstr>PowerPoint Presentation</vt:lpstr>
      <vt:lpstr>ALEC’s Recent Digital Education Activities</vt:lpstr>
      <vt:lpstr>PowerPoint Presentation</vt:lpstr>
      <vt:lpstr>PowerPoint Presentation</vt:lpstr>
      <vt:lpstr>ELOs &amp; Workforce Training</vt:lpstr>
      <vt:lpstr>It’s all in how you frame the conversation, and the reformers have a head start.</vt:lpstr>
      <vt:lpstr>PowerPoint Presentation</vt:lpstr>
    </vt:vector>
  </TitlesOfParts>
  <LinksUpToDate>false</LinksUpToDate>
  <SharedDoc>false</SharedDoc>
  <HyperlinksChanged>false</HyperlinksChanged>
  <AppVersion>15.0022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Ready Schools</dc:title>
  <cp:lastModifiedBy>Microsoft Office User</cp:lastModifiedBy>
  <cp:revision>6</cp:revision>
  <dcterms:modified xsi:type="dcterms:W3CDTF">2017-03-26T05:49:01Z</dcterms:modified>
</cp:coreProperties>
</file>